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7" r:id="rId4"/>
    <p:sldId id="282" r:id="rId5"/>
    <p:sldId id="283" r:id="rId6"/>
    <p:sldId id="284" r:id="rId7"/>
    <p:sldId id="285" r:id="rId8"/>
    <p:sldId id="275" r:id="rId9"/>
    <p:sldId id="276" r:id="rId10"/>
    <p:sldId id="274" r:id="rId11"/>
    <p:sldId id="257" r:id="rId12"/>
    <p:sldId id="258" r:id="rId13"/>
    <p:sldId id="259" r:id="rId14"/>
    <p:sldId id="260" r:id="rId15"/>
    <p:sldId id="261" r:id="rId16"/>
    <p:sldId id="277"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86" r:id="rId30"/>
    <p:sldId id="279" r:id="rId31"/>
    <p:sldId id="280" r:id="rId32"/>
  </p:sldIdLst>
  <p:sldSz cx="12192000" cy="6858000"/>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4" y="-75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extLst>
          </p:cNvPr>
          <p:cNvSpPr>
            <a:spLocks noGrp="1"/>
          </p:cNvSpPr>
          <p:nvPr>
            <p:ph type="dt" sz="half" idx="10"/>
          </p:nvPr>
        </p:nvSpPr>
        <p:spPr/>
        <p:txBody>
          <a:bodyPr/>
          <a:lstStyle>
            <a:lvl1pPr>
              <a:defRPr/>
            </a:lvl1pPr>
          </a:lstStyle>
          <a:p>
            <a:pPr>
              <a:defRPr/>
            </a:pPr>
            <a:fld id="{C57B5254-A29E-42D3-9B4F-0BBC845523BF}" type="datetimeFigureOut">
              <a:rPr lang="hu-HU"/>
              <a:pPr>
                <a:defRPr/>
              </a:pPr>
              <a:t>2021. 04. 07.</a:t>
            </a:fld>
            <a:endParaRPr lang="hu-HU"/>
          </a:p>
        </p:txBody>
      </p:sp>
      <p:sp>
        <p:nvSpPr>
          <p:cNvPr id="5" name="Élőláb helye 4">
            <a:extLst>
              <a:ext uri="{FF2B5EF4-FFF2-40B4-BE49-F238E27FC236}"/>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extLst>
          </p:cNvPr>
          <p:cNvSpPr>
            <a:spLocks noGrp="1"/>
          </p:cNvSpPr>
          <p:nvPr>
            <p:ph type="sldNum" sz="quarter" idx="12"/>
          </p:nvPr>
        </p:nvSpPr>
        <p:spPr/>
        <p:txBody>
          <a:bodyPr/>
          <a:lstStyle>
            <a:lvl1pPr>
              <a:defRPr/>
            </a:lvl1pPr>
          </a:lstStyle>
          <a:p>
            <a:pPr>
              <a:defRPr/>
            </a:pPr>
            <a:fld id="{CF3C7D24-090B-4846-94E6-BD005479321A}"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extLst>
          </p:cNvPr>
          <p:cNvSpPr>
            <a:spLocks noGrp="1"/>
          </p:cNvSpPr>
          <p:nvPr>
            <p:ph type="dt" sz="half" idx="10"/>
          </p:nvPr>
        </p:nvSpPr>
        <p:spPr/>
        <p:txBody>
          <a:bodyPr/>
          <a:lstStyle>
            <a:lvl1pPr>
              <a:defRPr/>
            </a:lvl1pPr>
          </a:lstStyle>
          <a:p>
            <a:pPr>
              <a:defRPr/>
            </a:pPr>
            <a:fld id="{7975AF46-029E-4B5F-AD9D-3E7D0B0CE643}" type="datetimeFigureOut">
              <a:rPr lang="hu-HU"/>
              <a:pPr>
                <a:defRPr/>
              </a:pPr>
              <a:t>2021. 04. 07.</a:t>
            </a:fld>
            <a:endParaRPr lang="hu-HU"/>
          </a:p>
        </p:txBody>
      </p:sp>
      <p:sp>
        <p:nvSpPr>
          <p:cNvPr id="5" name="Élőláb helye 4">
            <a:extLst>
              <a:ext uri="{FF2B5EF4-FFF2-40B4-BE49-F238E27FC236}"/>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extLst>
          </p:cNvPr>
          <p:cNvSpPr>
            <a:spLocks noGrp="1"/>
          </p:cNvSpPr>
          <p:nvPr>
            <p:ph type="sldNum" sz="quarter" idx="12"/>
          </p:nvPr>
        </p:nvSpPr>
        <p:spPr/>
        <p:txBody>
          <a:bodyPr/>
          <a:lstStyle>
            <a:lvl1pPr>
              <a:defRPr/>
            </a:lvl1pPr>
          </a:lstStyle>
          <a:p>
            <a:pPr>
              <a:defRPr/>
            </a:pPr>
            <a:fld id="{B42A4A77-E44D-4120-AAF7-F2C306809022}"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extLst>
          </p:cNvPr>
          <p:cNvSpPr>
            <a:spLocks noGrp="1"/>
          </p:cNvSpPr>
          <p:nvPr>
            <p:ph type="dt" sz="half" idx="10"/>
          </p:nvPr>
        </p:nvSpPr>
        <p:spPr/>
        <p:txBody>
          <a:bodyPr/>
          <a:lstStyle>
            <a:lvl1pPr>
              <a:defRPr/>
            </a:lvl1pPr>
          </a:lstStyle>
          <a:p>
            <a:pPr>
              <a:defRPr/>
            </a:pPr>
            <a:fld id="{B5862FB2-6448-461E-BCE9-257088DAB685}" type="datetimeFigureOut">
              <a:rPr lang="hu-HU"/>
              <a:pPr>
                <a:defRPr/>
              </a:pPr>
              <a:t>2021. 04. 07.</a:t>
            </a:fld>
            <a:endParaRPr lang="hu-HU"/>
          </a:p>
        </p:txBody>
      </p:sp>
      <p:sp>
        <p:nvSpPr>
          <p:cNvPr id="5" name="Élőláb helye 4">
            <a:extLst>
              <a:ext uri="{FF2B5EF4-FFF2-40B4-BE49-F238E27FC236}"/>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extLst>
          </p:cNvPr>
          <p:cNvSpPr>
            <a:spLocks noGrp="1"/>
          </p:cNvSpPr>
          <p:nvPr>
            <p:ph type="sldNum" sz="quarter" idx="12"/>
          </p:nvPr>
        </p:nvSpPr>
        <p:spPr/>
        <p:txBody>
          <a:bodyPr/>
          <a:lstStyle>
            <a:lvl1pPr>
              <a:defRPr/>
            </a:lvl1pPr>
          </a:lstStyle>
          <a:p>
            <a:pPr>
              <a:defRPr/>
            </a:pPr>
            <a:fld id="{764E1296-1251-426D-BA4C-27AE126F36A0}"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extLst>
          </p:cNvPr>
          <p:cNvSpPr>
            <a:spLocks noGrp="1"/>
          </p:cNvSpPr>
          <p:nvPr>
            <p:ph type="title"/>
          </p:nvPr>
        </p:nvSpPr>
        <p:spPr/>
        <p:txBody>
          <a:bodyPr/>
          <a:lstStyle/>
          <a:p>
            <a:r>
              <a:rPr lang="hu-HU"/>
              <a:t>Mintacím szerkesztése</a:t>
            </a:r>
          </a:p>
        </p:txBody>
      </p:sp>
      <p:sp>
        <p:nvSpPr>
          <p:cNvPr id="3" name="Tartalom helye 2">
            <a:extLst>
              <a:ext uri="{FF2B5EF4-FFF2-40B4-BE49-F238E27FC236}"/>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extLst>
          </p:cNvPr>
          <p:cNvSpPr>
            <a:spLocks noGrp="1"/>
          </p:cNvSpPr>
          <p:nvPr>
            <p:ph type="dt" sz="half" idx="10"/>
          </p:nvPr>
        </p:nvSpPr>
        <p:spPr/>
        <p:txBody>
          <a:bodyPr/>
          <a:lstStyle>
            <a:lvl1pPr>
              <a:defRPr/>
            </a:lvl1pPr>
          </a:lstStyle>
          <a:p>
            <a:pPr>
              <a:defRPr/>
            </a:pPr>
            <a:fld id="{1CB14E68-8386-4533-BC50-B7CD6F173376}" type="datetimeFigureOut">
              <a:rPr lang="hu-HU"/>
              <a:pPr>
                <a:defRPr/>
              </a:pPr>
              <a:t>2021. 04. 07.</a:t>
            </a:fld>
            <a:endParaRPr lang="hu-HU"/>
          </a:p>
        </p:txBody>
      </p:sp>
      <p:sp>
        <p:nvSpPr>
          <p:cNvPr id="5" name="Élőláb helye 4">
            <a:extLst>
              <a:ext uri="{FF2B5EF4-FFF2-40B4-BE49-F238E27FC236}"/>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extLst>
          </p:cNvPr>
          <p:cNvSpPr>
            <a:spLocks noGrp="1"/>
          </p:cNvSpPr>
          <p:nvPr>
            <p:ph type="sldNum" sz="quarter" idx="12"/>
          </p:nvPr>
        </p:nvSpPr>
        <p:spPr/>
        <p:txBody>
          <a:bodyPr/>
          <a:lstStyle>
            <a:lvl1pPr>
              <a:defRPr/>
            </a:lvl1pPr>
          </a:lstStyle>
          <a:p>
            <a:pPr>
              <a:defRPr/>
            </a:pPr>
            <a:fld id="{61560A3B-DF5B-4759-82DE-69AB9AE12F39}"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extLst>
          </p:cNvPr>
          <p:cNvSpPr>
            <a:spLocks noGrp="1"/>
          </p:cNvSpPr>
          <p:nvPr>
            <p:ph type="dt" sz="half" idx="10"/>
          </p:nvPr>
        </p:nvSpPr>
        <p:spPr/>
        <p:txBody>
          <a:bodyPr/>
          <a:lstStyle>
            <a:lvl1pPr>
              <a:defRPr/>
            </a:lvl1pPr>
          </a:lstStyle>
          <a:p>
            <a:pPr>
              <a:defRPr/>
            </a:pPr>
            <a:fld id="{3EB0ECE4-B112-49D3-9DCD-0C79A301851E}" type="datetimeFigureOut">
              <a:rPr lang="hu-HU"/>
              <a:pPr>
                <a:defRPr/>
              </a:pPr>
              <a:t>2021. 04. 07.</a:t>
            </a:fld>
            <a:endParaRPr lang="hu-HU"/>
          </a:p>
        </p:txBody>
      </p:sp>
      <p:sp>
        <p:nvSpPr>
          <p:cNvPr id="5" name="Élőláb helye 4">
            <a:extLst>
              <a:ext uri="{FF2B5EF4-FFF2-40B4-BE49-F238E27FC236}"/>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extLst>
          </p:cNvPr>
          <p:cNvSpPr>
            <a:spLocks noGrp="1"/>
          </p:cNvSpPr>
          <p:nvPr>
            <p:ph type="sldNum" sz="quarter" idx="12"/>
          </p:nvPr>
        </p:nvSpPr>
        <p:spPr/>
        <p:txBody>
          <a:bodyPr/>
          <a:lstStyle>
            <a:lvl1pPr>
              <a:defRPr/>
            </a:lvl1pPr>
          </a:lstStyle>
          <a:p>
            <a:pPr>
              <a:defRPr/>
            </a:pPr>
            <a:fld id="{C4BCB577-AA18-4E83-A4B2-2C58A49F2A81}"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extLst>
          </p:cNvPr>
          <p:cNvSpPr>
            <a:spLocks noGrp="1"/>
          </p:cNvSpPr>
          <p:nvPr>
            <p:ph type="title"/>
          </p:nvPr>
        </p:nvSpPr>
        <p:spPr/>
        <p:txBody>
          <a:bodyPr/>
          <a:lstStyle/>
          <a:p>
            <a:r>
              <a:rPr lang="hu-HU"/>
              <a:t>Mintacím szerkesztése</a:t>
            </a:r>
          </a:p>
        </p:txBody>
      </p:sp>
      <p:sp>
        <p:nvSpPr>
          <p:cNvPr id="3" name="Tartalom helye 2">
            <a:extLst>
              <a:ext uri="{FF2B5EF4-FFF2-40B4-BE49-F238E27FC236}"/>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3">
            <a:extLst>
              <a:ext uri="{FF2B5EF4-FFF2-40B4-BE49-F238E27FC236}"/>
            </a:extLst>
          </p:cNvPr>
          <p:cNvSpPr>
            <a:spLocks noGrp="1"/>
          </p:cNvSpPr>
          <p:nvPr>
            <p:ph type="dt" sz="half" idx="10"/>
          </p:nvPr>
        </p:nvSpPr>
        <p:spPr/>
        <p:txBody>
          <a:bodyPr/>
          <a:lstStyle>
            <a:lvl1pPr>
              <a:defRPr/>
            </a:lvl1pPr>
          </a:lstStyle>
          <a:p>
            <a:pPr>
              <a:defRPr/>
            </a:pPr>
            <a:fld id="{6D4AEBFE-A951-42DE-BF26-99E240D44A22}" type="datetimeFigureOut">
              <a:rPr lang="hu-HU"/>
              <a:pPr>
                <a:defRPr/>
              </a:pPr>
              <a:t>2021. 04. 07.</a:t>
            </a:fld>
            <a:endParaRPr lang="hu-HU"/>
          </a:p>
        </p:txBody>
      </p:sp>
      <p:sp>
        <p:nvSpPr>
          <p:cNvPr id="6" name="Élőláb helye 4">
            <a:extLst>
              <a:ext uri="{FF2B5EF4-FFF2-40B4-BE49-F238E27FC236}"/>
            </a:extLst>
          </p:cNvPr>
          <p:cNvSpPr>
            <a:spLocks noGrp="1"/>
          </p:cNvSpPr>
          <p:nvPr>
            <p:ph type="ftr" sz="quarter" idx="11"/>
          </p:nvPr>
        </p:nvSpPr>
        <p:spPr/>
        <p:txBody>
          <a:bodyPr/>
          <a:lstStyle>
            <a:lvl1pPr>
              <a:defRPr/>
            </a:lvl1pPr>
          </a:lstStyle>
          <a:p>
            <a:pPr>
              <a:defRPr/>
            </a:pPr>
            <a:endParaRPr lang="hu-HU"/>
          </a:p>
        </p:txBody>
      </p:sp>
      <p:sp>
        <p:nvSpPr>
          <p:cNvPr id="7" name="Dia számának helye 5">
            <a:extLst>
              <a:ext uri="{FF2B5EF4-FFF2-40B4-BE49-F238E27FC236}"/>
            </a:extLst>
          </p:cNvPr>
          <p:cNvSpPr>
            <a:spLocks noGrp="1"/>
          </p:cNvSpPr>
          <p:nvPr>
            <p:ph type="sldNum" sz="quarter" idx="12"/>
          </p:nvPr>
        </p:nvSpPr>
        <p:spPr/>
        <p:txBody>
          <a:bodyPr/>
          <a:lstStyle>
            <a:lvl1pPr>
              <a:defRPr/>
            </a:lvl1pPr>
          </a:lstStyle>
          <a:p>
            <a:pPr>
              <a:defRPr/>
            </a:pPr>
            <a:fld id="{BD8D54BF-7BD0-4B96-A10F-1379F6EBD798}"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a:extLst>
              <a:ext uri="{FF2B5EF4-FFF2-40B4-BE49-F238E27FC236}"/>
            </a:extLst>
          </p:cNvPr>
          <p:cNvSpPr>
            <a:spLocks noGrp="1"/>
          </p:cNvSpPr>
          <p:nvPr>
            <p:ph type="dt" sz="half" idx="10"/>
          </p:nvPr>
        </p:nvSpPr>
        <p:spPr/>
        <p:txBody>
          <a:bodyPr/>
          <a:lstStyle>
            <a:lvl1pPr>
              <a:defRPr/>
            </a:lvl1pPr>
          </a:lstStyle>
          <a:p>
            <a:pPr>
              <a:defRPr/>
            </a:pPr>
            <a:fld id="{06DBD1EB-D63A-464F-B432-9892765EF4C0}" type="datetimeFigureOut">
              <a:rPr lang="hu-HU"/>
              <a:pPr>
                <a:defRPr/>
              </a:pPr>
              <a:t>2021. 04. 07.</a:t>
            </a:fld>
            <a:endParaRPr lang="hu-HU"/>
          </a:p>
        </p:txBody>
      </p:sp>
      <p:sp>
        <p:nvSpPr>
          <p:cNvPr id="8" name="Élőláb helye 4">
            <a:extLst>
              <a:ext uri="{FF2B5EF4-FFF2-40B4-BE49-F238E27FC236}"/>
            </a:extLst>
          </p:cNvPr>
          <p:cNvSpPr>
            <a:spLocks noGrp="1"/>
          </p:cNvSpPr>
          <p:nvPr>
            <p:ph type="ftr" sz="quarter" idx="11"/>
          </p:nvPr>
        </p:nvSpPr>
        <p:spPr/>
        <p:txBody>
          <a:bodyPr/>
          <a:lstStyle>
            <a:lvl1pPr>
              <a:defRPr/>
            </a:lvl1pPr>
          </a:lstStyle>
          <a:p>
            <a:pPr>
              <a:defRPr/>
            </a:pPr>
            <a:endParaRPr lang="hu-HU"/>
          </a:p>
        </p:txBody>
      </p:sp>
      <p:sp>
        <p:nvSpPr>
          <p:cNvPr id="9" name="Dia számának helye 5">
            <a:extLst>
              <a:ext uri="{FF2B5EF4-FFF2-40B4-BE49-F238E27FC236}"/>
            </a:extLst>
          </p:cNvPr>
          <p:cNvSpPr>
            <a:spLocks noGrp="1"/>
          </p:cNvSpPr>
          <p:nvPr>
            <p:ph type="sldNum" sz="quarter" idx="12"/>
          </p:nvPr>
        </p:nvSpPr>
        <p:spPr/>
        <p:txBody>
          <a:bodyPr/>
          <a:lstStyle>
            <a:lvl1pPr>
              <a:defRPr/>
            </a:lvl1pPr>
          </a:lstStyle>
          <a:p>
            <a:pPr>
              <a:defRPr/>
            </a:pPr>
            <a:fld id="{FC98D606-22C8-4A57-B67D-E38F3BAB7AB4}"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extLst>
          </p:cNvPr>
          <p:cNvSpPr>
            <a:spLocks noGrp="1"/>
          </p:cNvSpPr>
          <p:nvPr>
            <p:ph type="title"/>
          </p:nvPr>
        </p:nvSpPr>
        <p:spPr/>
        <p:txBody>
          <a:bodyPr/>
          <a:lstStyle/>
          <a:p>
            <a:r>
              <a:rPr lang="hu-HU"/>
              <a:t>Mintacím szerkesztése</a:t>
            </a:r>
          </a:p>
        </p:txBody>
      </p:sp>
      <p:sp>
        <p:nvSpPr>
          <p:cNvPr id="3" name="Dátum helye 3">
            <a:extLst>
              <a:ext uri="{FF2B5EF4-FFF2-40B4-BE49-F238E27FC236}"/>
            </a:extLst>
          </p:cNvPr>
          <p:cNvSpPr>
            <a:spLocks noGrp="1"/>
          </p:cNvSpPr>
          <p:nvPr>
            <p:ph type="dt" sz="half" idx="10"/>
          </p:nvPr>
        </p:nvSpPr>
        <p:spPr/>
        <p:txBody>
          <a:bodyPr/>
          <a:lstStyle>
            <a:lvl1pPr>
              <a:defRPr/>
            </a:lvl1pPr>
          </a:lstStyle>
          <a:p>
            <a:pPr>
              <a:defRPr/>
            </a:pPr>
            <a:fld id="{D6B619F5-D0F8-47E9-8BB0-B25D450052A2}" type="datetimeFigureOut">
              <a:rPr lang="hu-HU"/>
              <a:pPr>
                <a:defRPr/>
              </a:pPr>
              <a:t>2021. 04. 07.</a:t>
            </a:fld>
            <a:endParaRPr lang="hu-HU"/>
          </a:p>
        </p:txBody>
      </p:sp>
      <p:sp>
        <p:nvSpPr>
          <p:cNvPr id="4" name="Élőláb helye 4">
            <a:extLst>
              <a:ext uri="{FF2B5EF4-FFF2-40B4-BE49-F238E27FC236}"/>
            </a:extLst>
          </p:cNvPr>
          <p:cNvSpPr>
            <a:spLocks noGrp="1"/>
          </p:cNvSpPr>
          <p:nvPr>
            <p:ph type="ftr" sz="quarter" idx="11"/>
          </p:nvPr>
        </p:nvSpPr>
        <p:spPr/>
        <p:txBody>
          <a:bodyPr/>
          <a:lstStyle>
            <a:lvl1pPr>
              <a:defRPr/>
            </a:lvl1pPr>
          </a:lstStyle>
          <a:p>
            <a:pPr>
              <a:defRPr/>
            </a:pPr>
            <a:endParaRPr lang="hu-HU"/>
          </a:p>
        </p:txBody>
      </p:sp>
      <p:sp>
        <p:nvSpPr>
          <p:cNvPr id="5" name="Dia számának helye 5">
            <a:extLst>
              <a:ext uri="{FF2B5EF4-FFF2-40B4-BE49-F238E27FC236}"/>
            </a:extLst>
          </p:cNvPr>
          <p:cNvSpPr>
            <a:spLocks noGrp="1"/>
          </p:cNvSpPr>
          <p:nvPr>
            <p:ph type="sldNum" sz="quarter" idx="12"/>
          </p:nvPr>
        </p:nvSpPr>
        <p:spPr/>
        <p:txBody>
          <a:bodyPr/>
          <a:lstStyle>
            <a:lvl1pPr>
              <a:defRPr/>
            </a:lvl1pPr>
          </a:lstStyle>
          <a:p>
            <a:pPr>
              <a:defRPr/>
            </a:pPr>
            <a:fld id="{252FCC8E-175C-4DF2-B635-6133514A9F12}"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a:extLst>
              <a:ext uri="{FF2B5EF4-FFF2-40B4-BE49-F238E27FC236}"/>
            </a:extLst>
          </p:cNvPr>
          <p:cNvSpPr>
            <a:spLocks noGrp="1"/>
          </p:cNvSpPr>
          <p:nvPr>
            <p:ph type="dt" sz="half" idx="10"/>
          </p:nvPr>
        </p:nvSpPr>
        <p:spPr/>
        <p:txBody>
          <a:bodyPr/>
          <a:lstStyle>
            <a:lvl1pPr>
              <a:defRPr/>
            </a:lvl1pPr>
          </a:lstStyle>
          <a:p>
            <a:pPr>
              <a:defRPr/>
            </a:pPr>
            <a:fld id="{0B3EC0BF-C6BD-4209-ABCA-B8F6FA3D5D99}" type="datetimeFigureOut">
              <a:rPr lang="hu-HU"/>
              <a:pPr>
                <a:defRPr/>
              </a:pPr>
              <a:t>2021. 04. 07.</a:t>
            </a:fld>
            <a:endParaRPr lang="hu-HU"/>
          </a:p>
        </p:txBody>
      </p:sp>
      <p:sp>
        <p:nvSpPr>
          <p:cNvPr id="3" name="Élőláb helye 4">
            <a:extLst>
              <a:ext uri="{FF2B5EF4-FFF2-40B4-BE49-F238E27FC236}"/>
            </a:extLst>
          </p:cNvPr>
          <p:cNvSpPr>
            <a:spLocks noGrp="1"/>
          </p:cNvSpPr>
          <p:nvPr>
            <p:ph type="ftr" sz="quarter" idx="11"/>
          </p:nvPr>
        </p:nvSpPr>
        <p:spPr/>
        <p:txBody>
          <a:bodyPr/>
          <a:lstStyle>
            <a:lvl1pPr>
              <a:defRPr/>
            </a:lvl1pPr>
          </a:lstStyle>
          <a:p>
            <a:pPr>
              <a:defRPr/>
            </a:pPr>
            <a:endParaRPr lang="hu-HU"/>
          </a:p>
        </p:txBody>
      </p:sp>
      <p:sp>
        <p:nvSpPr>
          <p:cNvPr id="4" name="Dia számának helye 5">
            <a:extLst>
              <a:ext uri="{FF2B5EF4-FFF2-40B4-BE49-F238E27FC236}"/>
            </a:extLst>
          </p:cNvPr>
          <p:cNvSpPr>
            <a:spLocks noGrp="1"/>
          </p:cNvSpPr>
          <p:nvPr>
            <p:ph type="sldNum" sz="quarter" idx="12"/>
          </p:nvPr>
        </p:nvSpPr>
        <p:spPr/>
        <p:txBody>
          <a:bodyPr/>
          <a:lstStyle>
            <a:lvl1pPr>
              <a:defRPr/>
            </a:lvl1pPr>
          </a:lstStyle>
          <a:p>
            <a:pPr>
              <a:defRPr/>
            </a:pPr>
            <a:fld id="{FC30ED8C-1C09-4366-B268-5AAC05195670}"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3">
            <a:extLst>
              <a:ext uri="{FF2B5EF4-FFF2-40B4-BE49-F238E27FC236}"/>
            </a:extLst>
          </p:cNvPr>
          <p:cNvSpPr>
            <a:spLocks noGrp="1"/>
          </p:cNvSpPr>
          <p:nvPr>
            <p:ph type="dt" sz="half" idx="10"/>
          </p:nvPr>
        </p:nvSpPr>
        <p:spPr/>
        <p:txBody>
          <a:bodyPr/>
          <a:lstStyle>
            <a:lvl1pPr>
              <a:defRPr/>
            </a:lvl1pPr>
          </a:lstStyle>
          <a:p>
            <a:pPr>
              <a:defRPr/>
            </a:pPr>
            <a:fld id="{8906B667-4766-41C0-A167-653C5B7EB356}" type="datetimeFigureOut">
              <a:rPr lang="hu-HU"/>
              <a:pPr>
                <a:defRPr/>
              </a:pPr>
              <a:t>2021. 04. 07.</a:t>
            </a:fld>
            <a:endParaRPr lang="hu-HU"/>
          </a:p>
        </p:txBody>
      </p:sp>
      <p:sp>
        <p:nvSpPr>
          <p:cNvPr id="6" name="Élőláb helye 4">
            <a:extLst>
              <a:ext uri="{FF2B5EF4-FFF2-40B4-BE49-F238E27FC236}"/>
            </a:extLst>
          </p:cNvPr>
          <p:cNvSpPr>
            <a:spLocks noGrp="1"/>
          </p:cNvSpPr>
          <p:nvPr>
            <p:ph type="ftr" sz="quarter" idx="11"/>
          </p:nvPr>
        </p:nvSpPr>
        <p:spPr/>
        <p:txBody>
          <a:bodyPr/>
          <a:lstStyle>
            <a:lvl1pPr>
              <a:defRPr/>
            </a:lvl1pPr>
          </a:lstStyle>
          <a:p>
            <a:pPr>
              <a:defRPr/>
            </a:pPr>
            <a:endParaRPr lang="hu-HU"/>
          </a:p>
        </p:txBody>
      </p:sp>
      <p:sp>
        <p:nvSpPr>
          <p:cNvPr id="7" name="Dia számának helye 5">
            <a:extLst>
              <a:ext uri="{FF2B5EF4-FFF2-40B4-BE49-F238E27FC236}"/>
            </a:extLst>
          </p:cNvPr>
          <p:cNvSpPr>
            <a:spLocks noGrp="1"/>
          </p:cNvSpPr>
          <p:nvPr>
            <p:ph type="sldNum" sz="quarter" idx="12"/>
          </p:nvPr>
        </p:nvSpPr>
        <p:spPr/>
        <p:txBody>
          <a:bodyPr/>
          <a:lstStyle>
            <a:lvl1pPr>
              <a:defRPr/>
            </a:lvl1pPr>
          </a:lstStyle>
          <a:p>
            <a:pPr>
              <a:defRPr/>
            </a:pPr>
            <a:fld id="{AE4679CE-B55B-4B8E-8E6A-9AB8FD3C6AAD}"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3">
            <a:extLst>
              <a:ext uri="{FF2B5EF4-FFF2-40B4-BE49-F238E27FC236}"/>
            </a:extLst>
          </p:cNvPr>
          <p:cNvSpPr>
            <a:spLocks noGrp="1"/>
          </p:cNvSpPr>
          <p:nvPr>
            <p:ph type="dt" sz="half" idx="10"/>
          </p:nvPr>
        </p:nvSpPr>
        <p:spPr/>
        <p:txBody>
          <a:bodyPr/>
          <a:lstStyle>
            <a:lvl1pPr>
              <a:defRPr/>
            </a:lvl1pPr>
          </a:lstStyle>
          <a:p>
            <a:pPr>
              <a:defRPr/>
            </a:pPr>
            <a:fld id="{2C19994F-1BF8-4A75-B9B9-0C4C7192BBD6}" type="datetimeFigureOut">
              <a:rPr lang="hu-HU"/>
              <a:pPr>
                <a:defRPr/>
              </a:pPr>
              <a:t>2021. 04. 07.</a:t>
            </a:fld>
            <a:endParaRPr lang="hu-HU"/>
          </a:p>
        </p:txBody>
      </p:sp>
      <p:sp>
        <p:nvSpPr>
          <p:cNvPr id="6" name="Élőláb helye 4">
            <a:extLst>
              <a:ext uri="{FF2B5EF4-FFF2-40B4-BE49-F238E27FC236}"/>
            </a:extLst>
          </p:cNvPr>
          <p:cNvSpPr>
            <a:spLocks noGrp="1"/>
          </p:cNvSpPr>
          <p:nvPr>
            <p:ph type="ftr" sz="quarter" idx="11"/>
          </p:nvPr>
        </p:nvSpPr>
        <p:spPr/>
        <p:txBody>
          <a:bodyPr/>
          <a:lstStyle>
            <a:lvl1pPr>
              <a:defRPr/>
            </a:lvl1pPr>
          </a:lstStyle>
          <a:p>
            <a:pPr>
              <a:defRPr/>
            </a:pPr>
            <a:endParaRPr lang="hu-HU"/>
          </a:p>
        </p:txBody>
      </p:sp>
      <p:sp>
        <p:nvSpPr>
          <p:cNvPr id="7" name="Dia számának helye 5">
            <a:extLst>
              <a:ext uri="{FF2B5EF4-FFF2-40B4-BE49-F238E27FC236}"/>
            </a:extLst>
          </p:cNvPr>
          <p:cNvSpPr>
            <a:spLocks noGrp="1"/>
          </p:cNvSpPr>
          <p:nvPr>
            <p:ph type="sldNum" sz="quarter" idx="12"/>
          </p:nvPr>
        </p:nvSpPr>
        <p:spPr/>
        <p:txBody>
          <a:bodyPr/>
          <a:lstStyle>
            <a:lvl1pPr>
              <a:defRPr/>
            </a:lvl1pPr>
          </a:lstStyle>
          <a:p>
            <a:pPr>
              <a:defRPr/>
            </a:pPr>
            <a:fld id="{3C07143D-C168-4643-9FFC-B254B06D394D}"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Szöveg helye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4129E0A-FF35-4223-9C9B-1CEE0CBC6487}" type="datetimeFigureOut">
              <a:rPr lang="hu-HU"/>
              <a:pPr>
                <a:defRPr/>
              </a:pPr>
              <a:t>2021. 04. 07.</a:t>
            </a:fld>
            <a:endParaRPr lang="hu-HU"/>
          </a:p>
        </p:txBody>
      </p:sp>
      <p:sp>
        <p:nvSpPr>
          <p:cNvPr id="5" name="Élőláb helye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u-HU"/>
          </a:p>
        </p:txBody>
      </p:sp>
      <p:sp>
        <p:nvSpPr>
          <p:cNvPr id="6" name="Dia számának helye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6C446C8-14D1-4A32-8619-284C59F51EE5}"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epa.oszk.hu/html/irattar/EPA_index_htm_feldolg_tutorial.pdf" TargetMode="Externa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pa.oszk.h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mek.oszk.hu/mekdtd/epax/epax.xsd" TargetMode="Externa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mek.oszk.hu/mekdtd/epax/epax.xsd" TargetMode="Externa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pa.oszk.hu/" TargetMode="External"/><Relationship Id="rId2" Type="http://schemas.openxmlformats.org/officeDocument/2006/relationships/hyperlink" Target="http://www.oszk.hu/"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pa.oszk.hu/"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crobat.adobe.com/" TargetMode="External"/><Relationship Id="rId7" Type="http://schemas.openxmlformats.org/officeDocument/2006/relationships/image" Target="../media/image2.png"/><Relationship Id="rId2" Type="http://schemas.openxmlformats.org/officeDocument/2006/relationships/hyperlink" Target="https://www.ghisler.com/download.htm" TargetMode="External"/><Relationship Id="rId1" Type="http://schemas.openxmlformats.org/officeDocument/2006/relationships/slideLayout" Target="../slideLayouts/slideLayout5.xml"/><Relationship Id="rId6" Type="http://schemas.openxmlformats.org/officeDocument/2006/relationships/hyperlink" Target="https://ocrszoftver.hu/szovegfelismeres/finereader-15-attekintes.29" TargetMode="External"/><Relationship Id="rId5" Type="http://schemas.openxmlformats.org/officeDocument/2006/relationships/hyperlink" Target="https://arachnoid.com/arachnophilia/" TargetMode="External"/><Relationship Id="rId4" Type="http://schemas.openxmlformats.org/officeDocument/2006/relationships/hyperlink" Target="https://notepad-plus-plus.org/download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xml-copy-editor.sourceforge.io/" TargetMode="External"/><Relationship Id="rId2" Type="http://schemas.openxmlformats.org/officeDocument/2006/relationships/hyperlink" Target="http://www.a-pdf.com/split/" TargetMode="External"/><Relationship Id="rId1" Type="http://schemas.openxmlformats.org/officeDocument/2006/relationships/slideLayout" Target="../slideLayouts/slideLayout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extLst>
          </p:cNvPr>
          <p:cNvSpPr>
            <a:spLocks noGrp="1"/>
          </p:cNvSpPr>
          <p:nvPr>
            <p:ph type="title"/>
          </p:nvPr>
        </p:nvSpPr>
        <p:spPr>
          <a:xfrm>
            <a:off x="839788" y="1822450"/>
            <a:ext cx="10260012" cy="1890713"/>
          </a:xfrm>
        </p:spPr>
        <p:txBody>
          <a:bodyPr rtlCol="0">
            <a:normAutofit fontScale="90000"/>
          </a:bodyPr>
          <a:lstStyle/>
          <a:p>
            <a:pPr algn="ctr" fontAlgn="auto">
              <a:spcAft>
                <a:spcPts val="0"/>
              </a:spcAft>
              <a:defRPr/>
            </a:pPr>
            <a:r>
              <a:rPr lang="hu-HU" sz="4400" dirty="0">
                <a:solidFill>
                  <a:srgbClr val="201F1E"/>
                </a:solidFill>
                <a:latin typeface="Segoe UI Web (East European)"/>
              </a:rPr>
              <a:t>Online időszaki kiadványok megőrzése az OSZK Webarchívumában és az EPA-ban</a:t>
            </a:r>
            <a:endParaRPr lang="hu-HU" sz="4400" dirty="0"/>
          </a:p>
        </p:txBody>
      </p:sp>
      <p:sp>
        <p:nvSpPr>
          <p:cNvPr id="4" name="Szöveg helye 3">
            <a:extLst>
              <a:ext uri="{FF2B5EF4-FFF2-40B4-BE49-F238E27FC236}"/>
            </a:extLst>
          </p:cNvPr>
          <p:cNvSpPr>
            <a:spLocks noGrp="1"/>
          </p:cNvSpPr>
          <p:nvPr>
            <p:ph type="body" sz="half" idx="2"/>
          </p:nvPr>
        </p:nvSpPr>
        <p:spPr>
          <a:xfrm>
            <a:off x="839788" y="3976688"/>
            <a:ext cx="10260012" cy="1892300"/>
          </a:xfrm>
        </p:spPr>
        <p:txBody>
          <a:bodyPr rtlCol="0">
            <a:normAutofit lnSpcReduction="10000"/>
          </a:bodyPr>
          <a:lstStyle/>
          <a:p>
            <a:pPr algn="ctr">
              <a:spcAft>
                <a:spcPts val="0"/>
              </a:spcAft>
              <a:buFont typeface="Arial" panose="020B0604020202020204" pitchFamily="34" charset="0"/>
              <a:buNone/>
              <a:defRPr/>
            </a:pPr>
            <a:r>
              <a:rPr lang="hu-HU" sz="2000" dirty="0"/>
              <a:t>Ipacs Eszter</a:t>
            </a:r>
          </a:p>
          <a:p>
            <a:pPr algn="ctr">
              <a:spcAft>
                <a:spcPts val="0"/>
              </a:spcAft>
              <a:buFont typeface="Arial" panose="020B0604020202020204" pitchFamily="34" charset="0"/>
              <a:buNone/>
              <a:defRPr/>
            </a:pPr>
            <a:r>
              <a:rPr lang="hu-HU" sz="2000" dirty="0"/>
              <a:t>epa-info@mek.oszk.hu</a:t>
            </a:r>
          </a:p>
          <a:p>
            <a:pPr algn="ctr">
              <a:spcAft>
                <a:spcPts val="0"/>
              </a:spcAft>
              <a:buFont typeface="Arial" panose="020B0604020202020204" pitchFamily="34" charset="0"/>
              <a:buNone/>
              <a:defRPr/>
            </a:pPr>
            <a:endParaRPr lang="hu-HU" sz="2000" dirty="0"/>
          </a:p>
          <a:p>
            <a:pPr algn="ctr">
              <a:spcAft>
                <a:spcPts val="0"/>
              </a:spcAft>
              <a:buFont typeface="Arial" panose="020B0604020202020204" pitchFamily="34" charset="0"/>
              <a:buNone/>
              <a:defRPr/>
            </a:pPr>
            <a:r>
              <a:rPr lang="hu-HU" sz="2000" dirty="0">
                <a:solidFill>
                  <a:srgbClr val="000000"/>
                </a:solidFill>
                <a:latin typeface="Segoe UI Web (East European)"/>
              </a:rPr>
              <a:t>OSZK - Információ- és Tartalomszolgáltatási Főosztály,</a:t>
            </a:r>
          </a:p>
          <a:p>
            <a:pPr algn="ctr">
              <a:spcAft>
                <a:spcPts val="0"/>
              </a:spcAft>
              <a:buFont typeface="Arial" panose="020B0604020202020204" pitchFamily="34" charset="0"/>
              <a:buNone/>
              <a:defRPr/>
            </a:pPr>
            <a:r>
              <a:rPr lang="hu-HU" sz="2000" dirty="0">
                <a:solidFill>
                  <a:srgbClr val="000000"/>
                </a:solidFill>
                <a:latin typeface="Segoe UI Web (East European)"/>
              </a:rPr>
              <a:t>Digitálistartalom-fejlesztési és -szolgáltatási Osztálya</a:t>
            </a:r>
          </a:p>
          <a:p>
            <a:pPr fontAlgn="auto">
              <a:spcAft>
                <a:spcPts val="0"/>
              </a:spcAft>
              <a:buFont typeface="Arial" panose="020B0604020202020204" pitchFamily="34" charset="0"/>
              <a:buNone/>
              <a:defRPr/>
            </a:pPr>
            <a:endParaRPr lang="hu-HU" dirty="0"/>
          </a:p>
        </p:txBody>
      </p:sp>
      <p:sp>
        <p:nvSpPr>
          <p:cNvPr id="13317" name="Alcím 2"/>
          <p:cNvSpPr>
            <a:spLocks noGrp="1"/>
          </p:cNvSpPr>
          <p:nvPr>
            <p:ph idx="4294967295"/>
          </p:nvPr>
        </p:nvSpPr>
        <p:spPr>
          <a:xfrm>
            <a:off x="6019800" y="987425"/>
            <a:ext cx="6172200" cy="4873625"/>
          </a:xfrm>
        </p:spPr>
        <p:txBody>
          <a:bodyPr/>
          <a:lstStyle/>
          <a:p>
            <a:endParaRPr lang="hu-HU" smtClean="0"/>
          </a:p>
          <a:p>
            <a:endParaRPr lang="hu-HU" smtClean="0"/>
          </a:p>
          <a:p>
            <a:endParaRPr lang="hu-HU" smtClean="0"/>
          </a:p>
        </p:txBody>
      </p:sp>
      <p:pic>
        <p:nvPicPr>
          <p:cNvPr id="13318" name="Picture 9" descr="http://mek.oszk.hu/html/kepek/oszk.gif"/>
          <p:cNvPicPr>
            <a:picLocks noChangeAspect="1" noChangeArrowheads="1"/>
          </p:cNvPicPr>
          <p:nvPr/>
        </p:nvPicPr>
        <p:blipFill>
          <a:blip r:embed="rId3"/>
          <a:srcRect/>
          <a:stretch>
            <a:fillRect/>
          </a:stretch>
        </p:blipFill>
        <p:spPr bwMode="auto">
          <a:xfrm>
            <a:off x="9409113" y="115888"/>
            <a:ext cx="2620962" cy="150018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2530" name="Cím 3"/>
          <p:cNvSpPr>
            <a:spLocks noGrp="1"/>
          </p:cNvSpPr>
          <p:nvPr>
            <p:ph type="title"/>
          </p:nvPr>
        </p:nvSpPr>
        <p:spPr/>
        <p:txBody>
          <a:bodyPr/>
          <a:lstStyle/>
          <a:p>
            <a:r>
              <a:rPr lang="hu-HU" smtClean="0"/>
              <a:t>Dokumentumok csoportos átnevezése</a:t>
            </a:r>
            <a:br>
              <a:rPr lang="hu-HU" smtClean="0"/>
            </a:br>
            <a:r>
              <a:rPr lang="hu-HU" smtClean="0"/>
              <a:t>Total Commander</a:t>
            </a:r>
          </a:p>
        </p:txBody>
      </p:sp>
      <p:pic>
        <p:nvPicPr>
          <p:cNvPr id="22531" name="Tartalom helye 7" descr="A képen szöveg látható&#10;&#10;Automatikusan generált leírás"/>
          <p:cNvPicPr>
            <a:picLocks noGrp="1" noChangeAspect="1"/>
          </p:cNvPicPr>
          <p:nvPr>
            <p:ph idx="1"/>
          </p:nvPr>
        </p:nvPicPr>
        <p:blipFill>
          <a:blip r:embed="rId2"/>
          <a:srcRect/>
          <a:stretch>
            <a:fillRect/>
          </a:stretch>
        </p:blipFill>
        <p:spPr>
          <a:xfrm>
            <a:off x="5180013" y="827088"/>
            <a:ext cx="6707187" cy="4800600"/>
          </a:xfrm>
        </p:spPr>
      </p:pic>
      <p:sp>
        <p:nvSpPr>
          <p:cNvPr id="22532" name="Szöveg helye 5"/>
          <p:cNvSpPr>
            <a:spLocks noGrp="1"/>
          </p:cNvSpPr>
          <p:nvPr>
            <p:ph type="body" sz="half" idx="2"/>
          </p:nvPr>
        </p:nvSpPr>
        <p:spPr/>
        <p:txBody>
          <a:bodyPr/>
          <a:lstStyle/>
          <a:p>
            <a:r>
              <a:rPr lang="hu-HU" sz="2000" smtClean="0"/>
              <a:t>A letöltött PDF-ek elnevezése sokféle lehet, ezért érdemes a munka elkezdése előtt egységes elnevezést kialakítani. </a:t>
            </a:r>
            <a:br>
              <a:rPr lang="hu-HU" sz="2000" smtClean="0"/>
            </a:br>
            <a:r>
              <a:rPr lang="hu-HU" sz="2000" smtClean="0"/>
              <a:t>Total Commander programban lehetőség van a név elemeinek, a számozásnak, vagy ezek egy-egy elemének cseréjére.</a:t>
            </a:r>
          </a:p>
          <a:p>
            <a:r>
              <a:rPr lang="hu-HU" sz="2000" smtClean="0"/>
              <a:t>[N] az eredeti elnevezés,</a:t>
            </a:r>
            <a:br>
              <a:rPr lang="hu-HU" sz="2000" smtClean="0"/>
            </a:br>
            <a:r>
              <a:rPr lang="hu-HU" sz="2000" smtClean="0"/>
              <a:t>ebben az esetben pedig</a:t>
            </a:r>
            <a:br>
              <a:rPr lang="hu-HU" sz="2000" smtClean="0"/>
            </a:br>
            <a:r>
              <a:rPr lang="hu-HU" sz="2000" smtClean="0"/>
              <a:t>„Keresés-cserével” távolítjuk el a név felesleges elemeit és cseréljük ki a megfelelőre.</a:t>
            </a:r>
          </a:p>
        </p:txBody>
      </p:sp>
      <p:pic>
        <p:nvPicPr>
          <p:cNvPr id="22533"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3554" name="Cím 1"/>
          <p:cNvSpPr>
            <a:spLocks noGrp="1"/>
          </p:cNvSpPr>
          <p:nvPr>
            <p:ph type="title"/>
          </p:nvPr>
        </p:nvSpPr>
        <p:spPr/>
        <p:txBody>
          <a:bodyPr/>
          <a:lstStyle/>
          <a:p>
            <a:r>
              <a:rPr lang="hu-HU" smtClean="0"/>
              <a:t>Fájlméret csökkentése</a:t>
            </a:r>
            <a:br>
              <a:rPr lang="hu-HU" smtClean="0"/>
            </a:br>
            <a:r>
              <a:rPr lang="hu-HU" smtClean="0"/>
              <a:t>FineReader 14</a:t>
            </a:r>
          </a:p>
        </p:txBody>
      </p:sp>
      <p:pic>
        <p:nvPicPr>
          <p:cNvPr id="23555" name="Tartalom helye 5" descr="A képen szöveg látható&#10;&#10;Automatikusan generált leírás"/>
          <p:cNvPicPr>
            <a:picLocks noGrp="1" noChangeAspect="1"/>
          </p:cNvPicPr>
          <p:nvPr>
            <p:ph idx="1"/>
          </p:nvPr>
        </p:nvPicPr>
        <p:blipFill>
          <a:blip r:embed="rId2"/>
          <a:srcRect/>
          <a:stretch>
            <a:fillRect/>
          </a:stretch>
        </p:blipFill>
        <p:spPr>
          <a:xfrm>
            <a:off x="4860925" y="869950"/>
            <a:ext cx="7035800" cy="4846638"/>
          </a:xfrm>
        </p:spPr>
      </p:pic>
      <p:sp>
        <p:nvSpPr>
          <p:cNvPr id="23556" name="Szöveg helye 3"/>
          <p:cNvSpPr>
            <a:spLocks noGrp="1"/>
          </p:cNvSpPr>
          <p:nvPr>
            <p:ph type="body" sz="half" idx="2"/>
          </p:nvPr>
        </p:nvSpPr>
        <p:spPr/>
        <p:txBody>
          <a:bodyPr/>
          <a:lstStyle/>
          <a:p>
            <a:endParaRPr lang="hu-HU" sz="2000" smtClean="0"/>
          </a:p>
          <a:p>
            <a:r>
              <a:rPr lang="hu-HU" sz="2000" smtClean="0"/>
              <a:t>A feldolgozás alatt álló fájlok méretcsökkentésének egyik lehetőségét a FR kínálja.</a:t>
            </a:r>
          </a:p>
          <a:p>
            <a:endParaRPr lang="hu-HU" sz="2000" smtClean="0"/>
          </a:p>
          <a:p>
            <a:r>
              <a:rPr lang="hu-HU" sz="2000" smtClean="0"/>
              <a:t>A program különösebb külső beavatkozás nélkül vizsgálja és csökkenti a fájlméretet.</a:t>
            </a:r>
          </a:p>
          <a:p>
            <a:endParaRPr lang="hu-HU" sz="2000" smtClean="0"/>
          </a:p>
          <a:p>
            <a:r>
              <a:rPr lang="hu-HU" sz="2000" smtClean="0"/>
              <a:t>Ehhez a PDF fájlt első lépésben megnyitjuk.</a:t>
            </a:r>
          </a:p>
        </p:txBody>
      </p:sp>
      <p:pic>
        <p:nvPicPr>
          <p:cNvPr id="23557"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4578" name="Cím 1"/>
          <p:cNvSpPr>
            <a:spLocks noGrp="1"/>
          </p:cNvSpPr>
          <p:nvPr>
            <p:ph type="title"/>
          </p:nvPr>
        </p:nvSpPr>
        <p:spPr/>
        <p:txBody>
          <a:bodyPr/>
          <a:lstStyle/>
          <a:p>
            <a:r>
              <a:rPr lang="hu-HU" smtClean="0"/>
              <a:t>Fájlméret csökkentése</a:t>
            </a:r>
            <a:br>
              <a:rPr lang="hu-HU" smtClean="0"/>
            </a:br>
            <a:r>
              <a:rPr lang="hu-HU" smtClean="0"/>
              <a:t>FineReader 14</a:t>
            </a:r>
          </a:p>
        </p:txBody>
      </p:sp>
      <p:pic>
        <p:nvPicPr>
          <p:cNvPr id="24579" name="Tartalom helye 5" descr="A képen szöveg látható&#10;&#10;Automatikusan generált leírás"/>
          <p:cNvPicPr>
            <a:picLocks noGrp="1" noChangeAspect="1"/>
          </p:cNvPicPr>
          <p:nvPr>
            <p:ph idx="1"/>
          </p:nvPr>
        </p:nvPicPr>
        <p:blipFill>
          <a:blip r:embed="rId2"/>
          <a:srcRect/>
          <a:stretch>
            <a:fillRect/>
          </a:stretch>
        </p:blipFill>
        <p:spPr>
          <a:xfrm>
            <a:off x="5157788" y="985838"/>
            <a:ext cx="6715125" cy="4794250"/>
          </a:xfrm>
        </p:spPr>
      </p:pic>
      <p:sp>
        <p:nvSpPr>
          <p:cNvPr id="24580" name="Szöveg helye 3"/>
          <p:cNvSpPr>
            <a:spLocks noGrp="1"/>
          </p:cNvSpPr>
          <p:nvPr>
            <p:ph type="body" sz="half" idx="2"/>
          </p:nvPr>
        </p:nvSpPr>
        <p:spPr/>
        <p:txBody>
          <a:bodyPr/>
          <a:lstStyle/>
          <a:p>
            <a:endParaRPr lang="hu-HU" smtClean="0"/>
          </a:p>
          <a:p>
            <a:endParaRPr lang="hu-HU" smtClean="0"/>
          </a:p>
          <a:p>
            <a:endParaRPr lang="hu-HU" smtClean="0"/>
          </a:p>
          <a:p>
            <a:r>
              <a:rPr lang="hu-HU" sz="2000" smtClean="0"/>
              <a:t>Ezután kiválasztjuk a fájlméret csökkentését</a:t>
            </a:r>
          </a:p>
        </p:txBody>
      </p:sp>
      <p:pic>
        <p:nvPicPr>
          <p:cNvPr id="24581"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5602" name="Cím 1"/>
          <p:cNvSpPr>
            <a:spLocks noGrp="1"/>
          </p:cNvSpPr>
          <p:nvPr>
            <p:ph type="title"/>
          </p:nvPr>
        </p:nvSpPr>
        <p:spPr/>
        <p:txBody>
          <a:bodyPr/>
          <a:lstStyle/>
          <a:p>
            <a:r>
              <a:rPr lang="hu-HU" smtClean="0"/>
              <a:t>Fájlméret csökkentése</a:t>
            </a:r>
            <a:br>
              <a:rPr lang="hu-HU" smtClean="0"/>
            </a:br>
            <a:r>
              <a:rPr lang="hu-HU" smtClean="0"/>
              <a:t>FineReader 14</a:t>
            </a:r>
          </a:p>
        </p:txBody>
      </p:sp>
      <p:sp>
        <p:nvSpPr>
          <p:cNvPr id="25603" name="Szöveg helye 3"/>
          <p:cNvSpPr>
            <a:spLocks noGrp="1"/>
          </p:cNvSpPr>
          <p:nvPr>
            <p:ph type="body" sz="half" idx="2"/>
          </p:nvPr>
        </p:nvSpPr>
        <p:spPr/>
        <p:txBody>
          <a:bodyPr/>
          <a:lstStyle/>
          <a:p>
            <a:endParaRPr lang="hu-HU" smtClean="0"/>
          </a:p>
          <a:p>
            <a:endParaRPr lang="hu-HU" smtClean="0"/>
          </a:p>
          <a:p>
            <a:r>
              <a:rPr lang="hu-HU" sz="2000" smtClean="0"/>
              <a:t>A felajánlott lehetőségek közül kiválasztjuk a „tömör méret”-et és a nyelvet értelemszerűen, majd mehet a feldolgozás az „alkalmaz” gomb megnyomásával.</a:t>
            </a:r>
          </a:p>
        </p:txBody>
      </p:sp>
      <p:pic>
        <p:nvPicPr>
          <p:cNvPr id="25604" name="Tartalom helye 7" descr="A képen szöveg látható&#10;&#10;Automatikusan generált leírás"/>
          <p:cNvPicPr>
            <a:picLocks noGrp="1" noChangeAspect="1"/>
          </p:cNvPicPr>
          <p:nvPr>
            <p:ph idx="1"/>
          </p:nvPr>
        </p:nvPicPr>
        <p:blipFill>
          <a:blip r:embed="rId2"/>
          <a:srcRect/>
          <a:stretch>
            <a:fillRect/>
          </a:stretch>
        </p:blipFill>
        <p:spPr>
          <a:xfrm>
            <a:off x="5183188" y="1017588"/>
            <a:ext cx="6853237" cy="4737100"/>
          </a:xfrm>
        </p:spPr>
      </p:pic>
      <p:pic>
        <p:nvPicPr>
          <p:cNvPr id="25605"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6626" name="Cím 1"/>
          <p:cNvSpPr>
            <a:spLocks noGrp="1"/>
          </p:cNvSpPr>
          <p:nvPr>
            <p:ph type="title"/>
          </p:nvPr>
        </p:nvSpPr>
        <p:spPr/>
        <p:txBody>
          <a:bodyPr/>
          <a:lstStyle/>
          <a:p>
            <a:r>
              <a:rPr lang="hu-HU" smtClean="0"/>
              <a:t>Fájlméret csökkentése</a:t>
            </a:r>
            <a:br>
              <a:rPr lang="hu-HU" smtClean="0"/>
            </a:br>
            <a:r>
              <a:rPr lang="hu-HU" smtClean="0"/>
              <a:t>FineReader 14</a:t>
            </a:r>
          </a:p>
        </p:txBody>
      </p:sp>
      <p:sp>
        <p:nvSpPr>
          <p:cNvPr id="26627" name="Szöveg helye 3"/>
          <p:cNvSpPr>
            <a:spLocks noGrp="1"/>
          </p:cNvSpPr>
          <p:nvPr>
            <p:ph type="body" sz="half" idx="2"/>
          </p:nvPr>
        </p:nvSpPr>
        <p:spPr/>
        <p:txBody>
          <a:bodyPr/>
          <a:lstStyle/>
          <a:p>
            <a:endParaRPr lang="hu-HU" smtClean="0"/>
          </a:p>
          <a:p>
            <a:endParaRPr lang="hu-HU" smtClean="0"/>
          </a:p>
          <a:p>
            <a:endParaRPr lang="hu-HU" sz="2000" smtClean="0"/>
          </a:p>
          <a:p>
            <a:endParaRPr lang="hu-HU" sz="2000" smtClean="0"/>
          </a:p>
          <a:p>
            <a:r>
              <a:rPr lang="hu-HU" sz="2000" smtClean="0"/>
              <a:t>A csökkentési folyamat ideje a fájl méretétől függ. A feldolgozás folyamata a képernyőn figyelemmel kísérhető.</a:t>
            </a:r>
          </a:p>
        </p:txBody>
      </p:sp>
      <p:pic>
        <p:nvPicPr>
          <p:cNvPr id="26628" name="Tartalom helye 6" descr="A képen szöveg látható&#10;&#10;Automatikusan generált leírás"/>
          <p:cNvPicPr>
            <a:picLocks noGrp="1" noChangeAspect="1"/>
          </p:cNvPicPr>
          <p:nvPr>
            <p:ph idx="1"/>
          </p:nvPr>
        </p:nvPicPr>
        <p:blipFill>
          <a:blip r:embed="rId2"/>
          <a:srcRect/>
          <a:stretch>
            <a:fillRect/>
          </a:stretch>
        </p:blipFill>
        <p:spPr>
          <a:xfrm>
            <a:off x="5183188" y="1087438"/>
            <a:ext cx="6791325" cy="4692650"/>
          </a:xfrm>
        </p:spPr>
      </p:pic>
      <p:pic>
        <p:nvPicPr>
          <p:cNvPr id="26629"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7650" name="Cím 1"/>
          <p:cNvSpPr>
            <a:spLocks noGrp="1"/>
          </p:cNvSpPr>
          <p:nvPr>
            <p:ph type="title"/>
          </p:nvPr>
        </p:nvSpPr>
        <p:spPr/>
        <p:txBody>
          <a:bodyPr/>
          <a:lstStyle/>
          <a:p>
            <a:r>
              <a:rPr lang="hu-HU" smtClean="0"/>
              <a:t>Fájlméret csökkentése</a:t>
            </a:r>
            <a:br>
              <a:rPr lang="hu-HU" smtClean="0"/>
            </a:br>
            <a:r>
              <a:rPr lang="hu-HU" smtClean="0"/>
              <a:t>FineReader 14</a:t>
            </a:r>
          </a:p>
        </p:txBody>
      </p:sp>
      <p:sp>
        <p:nvSpPr>
          <p:cNvPr id="27651" name="Szöveg helye 3"/>
          <p:cNvSpPr>
            <a:spLocks noGrp="1"/>
          </p:cNvSpPr>
          <p:nvPr>
            <p:ph type="body" sz="half" idx="2"/>
          </p:nvPr>
        </p:nvSpPr>
        <p:spPr/>
        <p:txBody>
          <a:bodyPr/>
          <a:lstStyle/>
          <a:p>
            <a:endParaRPr lang="hu-HU" smtClean="0"/>
          </a:p>
          <a:p>
            <a:endParaRPr lang="hu-HU" smtClean="0"/>
          </a:p>
          <a:p>
            <a:endParaRPr lang="hu-HU" sz="2000" smtClean="0"/>
          </a:p>
          <a:p>
            <a:r>
              <a:rPr lang="hu-HU" sz="2000" smtClean="0"/>
              <a:t>A feldolgozási folyamat végén a létrejövő új fájlt PDF formátumban elmentjük. Innentől ezzel a méretében már megfelelő fájllal dolgozhatunk.</a:t>
            </a:r>
          </a:p>
        </p:txBody>
      </p:sp>
      <p:pic>
        <p:nvPicPr>
          <p:cNvPr id="27652" name="Tartalom helye 7" descr="A képen szöveg látható&#10;&#10;Automatikusan generált leírás"/>
          <p:cNvPicPr>
            <a:picLocks noGrp="1" noChangeAspect="1"/>
          </p:cNvPicPr>
          <p:nvPr>
            <p:ph idx="1"/>
          </p:nvPr>
        </p:nvPicPr>
        <p:blipFill>
          <a:blip r:embed="rId2"/>
          <a:srcRect/>
          <a:stretch>
            <a:fillRect/>
          </a:stretch>
        </p:blipFill>
        <p:spPr>
          <a:xfrm>
            <a:off x="5157788" y="1074738"/>
            <a:ext cx="6881812" cy="4692650"/>
          </a:xfrm>
        </p:spPr>
      </p:pic>
      <p:pic>
        <p:nvPicPr>
          <p:cNvPr id="27653"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8674" name="Cím 1"/>
          <p:cNvSpPr>
            <a:spLocks noGrp="1"/>
          </p:cNvSpPr>
          <p:nvPr>
            <p:ph type="title"/>
          </p:nvPr>
        </p:nvSpPr>
        <p:spPr/>
        <p:txBody>
          <a:bodyPr/>
          <a:lstStyle/>
          <a:p>
            <a:r>
              <a:rPr lang="hu-HU" smtClean="0"/>
              <a:t>Metaadatok PDF-be helyezése – </a:t>
            </a:r>
            <a:br>
              <a:rPr lang="hu-HU" smtClean="0"/>
            </a:br>
            <a:r>
              <a:rPr lang="hu-HU" smtClean="0"/>
              <a:t>batch fájlok</a:t>
            </a:r>
          </a:p>
        </p:txBody>
      </p:sp>
      <p:sp>
        <p:nvSpPr>
          <p:cNvPr id="28675" name="Szöveg helye 3"/>
          <p:cNvSpPr>
            <a:spLocks noGrp="1"/>
          </p:cNvSpPr>
          <p:nvPr>
            <p:ph type="body" sz="half" idx="2"/>
          </p:nvPr>
        </p:nvSpPr>
        <p:spPr/>
        <p:txBody>
          <a:bodyPr/>
          <a:lstStyle/>
          <a:p>
            <a:r>
              <a:rPr lang="hu-HU" sz="2000" smtClean="0"/>
              <a:t>Ha nem 1-2 folyóiratszám metaadatait kell megadnunk, hanem 50-100, akár még több számnak kell kitölteni az adatait, akkor segítségünkre lehetnek az előre meghatározott paraméterekkel dolgozó batch fájlok. </a:t>
            </a:r>
          </a:p>
          <a:p>
            <a:r>
              <a:rPr lang="hu-HU" sz="2000" smtClean="0"/>
              <a:t/>
            </a:r>
            <a:br>
              <a:rPr lang="hu-HU" sz="2000" smtClean="0"/>
            </a:br>
            <a:r>
              <a:rPr lang="hu-HU" sz="2000" smtClean="0">
                <a:hlinkClick r:id="rId2"/>
              </a:rPr>
              <a:t>https://epa.oszk.hu/html/irattar/EPA_index_htm_feldolg_tutorial.pdf</a:t>
            </a:r>
            <a:endParaRPr lang="hu-HU" sz="2000" smtClean="0"/>
          </a:p>
          <a:p>
            <a:r>
              <a:rPr lang="hu-HU" smtClean="0"/>
              <a:t/>
            </a:r>
            <a:br>
              <a:rPr lang="hu-HU" smtClean="0"/>
            </a:br>
            <a:endParaRPr lang="hu-HU" smtClean="0"/>
          </a:p>
          <a:p>
            <a:endParaRPr lang="hu-HU" smtClean="0"/>
          </a:p>
          <a:p>
            <a:endParaRPr lang="hu-HU" sz="2000" smtClean="0"/>
          </a:p>
        </p:txBody>
      </p:sp>
      <p:pic>
        <p:nvPicPr>
          <p:cNvPr id="28676" name="Tartalom helye 5" descr="A képen szöveg látható&#10;&#10;Automatikusan generált leírás"/>
          <p:cNvPicPr>
            <a:picLocks noGrp="1" noChangeAspect="1"/>
          </p:cNvPicPr>
          <p:nvPr>
            <p:ph idx="1"/>
          </p:nvPr>
        </p:nvPicPr>
        <p:blipFill>
          <a:blip r:embed="rId3"/>
          <a:srcRect/>
          <a:stretch>
            <a:fillRect/>
          </a:stretch>
        </p:blipFill>
        <p:spPr>
          <a:xfrm>
            <a:off x="5965825" y="622300"/>
            <a:ext cx="4346575" cy="5286375"/>
          </a:xfrm>
        </p:spPr>
      </p:pic>
      <p:pic>
        <p:nvPicPr>
          <p:cNvPr id="28677" name="Picture 9" descr="http://mek.oszk.hu/html/kepek/oszk.gif"/>
          <p:cNvPicPr>
            <a:picLocks noChangeAspect="1" noChangeArrowheads="1"/>
          </p:cNvPicPr>
          <p:nvPr/>
        </p:nvPicPr>
        <p:blipFill>
          <a:blip r:embed="rId4"/>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9698" name="Cím 1"/>
          <p:cNvSpPr>
            <a:spLocks noGrp="1"/>
          </p:cNvSpPr>
          <p:nvPr>
            <p:ph type="title"/>
          </p:nvPr>
        </p:nvSpPr>
        <p:spPr/>
        <p:txBody>
          <a:bodyPr/>
          <a:lstStyle/>
          <a:p>
            <a:r>
              <a:rPr lang="hu-HU" sz="2800" smtClean="0"/>
              <a:t>Dokumentum metaadatainak megadása </a:t>
            </a:r>
            <a:br>
              <a:rPr lang="hu-HU" sz="2800" smtClean="0"/>
            </a:br>
            <a:r>
              <a:rPr lang="hu-HU" sz="2800" smtClean="0"/>
              <a:t>Adobe Acrobat</a:t>
            </a:r>
          </a:p>
        </p:txBody>
      </p:sp>
      <p:sp>
        <p:nvSpPr>
          <p:cNvPr id="4" name="Szöveg helye 3">
            <a:extLst>
              <a:ext uri="{FF2B5EF4-FFF2-40B4-BE49-F238E27FC236}"/>
            </a:extLst>
          </p:cNvPr>
          <p:cNvSpPr>
            <a:spLocks noGrp="1"/>
          </p:cNvSpPr>
          <p:nvPr>
            <p:ph type="body" sz="half" idx="2"/>
          </p:nvPr>
        </p:nvSpPr>
        <p:spPr/>
        <p:txBody>
          <a:bodyPr rtlCol="0">
            <a:normAutofit lnSpcReduction="10000"/>
          </a:bodyPr>
          <a:lstStyle/>
          <a:p>
            <a:pPr fontAlgn="auto">
              <a:spcAft>
                <a:spcPts val="0"/>
              </a:spcAft>
              <a:buFont typeface="Arial" panose="020B0604020202020204" pitchFamily="34" charset="0"/>
              <a:buNone/>
              <a:defRPr/>
            </a:pPr>
            <a:endParaRPr lang="hu-HU" sz="2000" dirty="0"/>
          </a:p>
          <a:p>
            <a:pPr fontAlgn="auto">
              <a:spcAft>
                <a:spcPts val="0"/>
              </a:spcAft>
              <a:buFont typeface="Arial" panose="020B0604020202020204" pitchFamily="34" charset="0"/>
              <a:buNone/>
              <a:defRPr/>
            </a:pPr>
            <a:r>
              <a:rPr lang="hu-HU" sz="2000" dirty="0"/>
              <a:t>Ha csak 1-2 frissen beérkezett folyóirat metaadatait kell elhelyeznünk a PDF-ben, akkor az történhet kézzel. A batch a tömeges feldolgozás remek eszköze, kevesebb részegység esetén manuálisan is gyorsan megadhatóak a metaadatok.</a:t>
            </a:r>
          </a:p>
          <a:p>
            <a:pPr fontAlgn="auto">
              <a:spcAft>
                <a:spcPts val="0"/>
              </a:spcAft>
              <a:buFont typeface="Arial" panose="020B0604020202020204" pitchFamily="34" charset="0"/>
              <a:buNone/>
              <a:defRPr/>
            </a:pPr>
            <a:r>
              <a:rPr lang="hu-HU" sz="2000" dirty="0"/>
              <a:t/>
            </a:r>
            <a:br>
              <a:rPr lang="hu-HU" sz="2000" dirty="0"/>
            </a:br>
            <a:r>
              <a:rPr lang="hu-HU" sz="2000" dirty="0"/>
              <a:t>CTRL-D billentyűkombináció</a:t>
            </a:r>
          </a:p>
          <a:p>
            <a:pPr fontAlgn="auto">
              <a:spcAft>
                <a:spcPts val="0"/>
              </a:spcAft>
              <a:buFont typeface="Arial" panose="020B0604020202020204" pitchFamily="34" charset="0"/>
              <a:buNone/>
              <a:defRPr/>
            </a:pPr>
            <a:r>
              <a:rPr lang="hu-HU" sz="2000" dirty="0"/>
              <a:t>vagy</a:t>
            </a:r>
          </a:p>
          <a:p>
            <a:pPr fontAlgn="auto">
              <a:spcAft>
                <a:spcPts val="0"/>
              </a:spcAft>
              <a:buFont typeface="Arial" panose="020B0604020202020204" pitchFamily="34" charset="0"/>
              <a:buNone/>
              <a:defRPr/>
            </a:pPr>
            <a:r>
              <a:rPr lang="hu-HU" sz="2000" dirty="0"/>
              <a:t>Fájl - tulajdonságok</a:t>
            </a:r>
          </a:p>
        </p:txBody>
      </p:sp>
      <p:pic>
        <p:nvPicPr>
          <p:cNvPr id="29700" name="Tartalom helye 6"/>
          <p:cNvPicPr>
            <a:picLocks noGrp="1" noChangeAspect="1"/>
          </p:cNvPicPr>
          <p:nvPr>
            <p:ph idx="1"/>
          </p:nvPr>
        </p:nvPicPr>
        <p:blipFill>
          <a:blip r:embed="rId2"/>
          <a:srcRect/>
          <a:stretch>
            <a:fillRect/>
          </a:stretch>
        </p:blipFill>
        <p:spPr>
          <a:xfrm>
            <a:off x="5183188" y="1116013"/>
            <a:ext cx="6848475" cy="4664075"/>
          </a:xfrm>
        </p:spPr>
      </p:pic>
      <p:pic>
        <p:nvPicPr>
          <p:cNvPr id="29701"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0722" name="Cím 1"/>
          <p:cNvSpPr>
            <a:spLocks noGrp="1"/>
          </p:cNvSpPr>
          <p:nvPr>
            <p:ph type="title"/>
          </p:nvPr>
        </p:nvSpPr>
        <p:spPr/>
        <p:txBody>
          <a:bodyPr/>
          <a:lstStyle/>
          <a:p>
            <a:r>
              <a:rPr lang="hu-HU" sz="2800" smtClean="0"/>
              <a:t>Dokumentum metaadatainak megadása </a:t>
            </a:r>
            <a:br>
              <a:rPr lang="hu-HU" sz="2800" smtClean="0"/>
            </a:br>
            <a:r>
              <a:rPr lang="hu-HU" sz="2800" smtClean="0"/>
              <a:t>Adobe Acrobat</a:t>
            </a:r>
          </a:p>
        </p:txBody>
      </p:sp>
      <p:sp>
        <p:nvSpPr>
          <p:cNvPr id="30723" name="Szöveg helye 3"/>
          <p:cNvSpPr>
            <a:spLocks noGrp="1"/>
          </p:cNvSpPr>
          <p:nvPr>
            <p:ph type="body" sz="half" idx="2"/>
          </p:nvPr>
        </p:nvSpPr>
        <p:spPr/>
        <p:txBody>
          <a:bodyPr/>
          <a:lstStyle/>
          <a:p>
            <a:endParaRPr lang="hu-HU" smtClean="0"/>
          </a:p>
          <a:p>
            <a:r>
              <a:rPr lang="hu-HU" sz="2000" smtClean="0"/>
              <a:t>Amennyiben elmulasztjuk a tulajdonságok kitöltését a szeletelés előtt, vagy később kiegészítenénk még további adatokkal akkor lehetőség van az ún. kötegelt feldolgozásra.</a:t>
            </a:r>
          </a:p>
          <a:p>
            <a:r>
              <a:rPr lang="hu-HU" sz="2000" smtClean="0"/>
              <a:t>Speciális – dokumentum feldolgozás – kötegelt feldolgozás</a:t>
            </a:r>
            <a:br>
              <a:rPr lang="hu-HU" sz="2000" smtClean="0"/>
            </a:br>
            <a:endParaRPr lang="hu-HU" sz="2000" smtClean="0"/>
          </a:p>
        </p:txBody>
      </p:sp>
      <p:pic>
        <p:nvPicPr>
          <p:cNvPr id="30724" name="Tartalom helye 7" descr="A képen szöveg látható&#10;&#10;Automatikusan generált leírás"/>
          <p:cNvPicPr>
            <a:picLocks noGrp="1" noChangeAspect="1"/>
          </p:cNvPicPr>
          <p:nvPr>
            <p:ph idx="1"/>
          </p:nvPr>
        </p:nvPicPr>
        <p:blipFill>
          <a:blip r:embed="rId2"/>
          <a:srcRect/>
          <a:stretch>
            <a:fillRect/>
          </a:stretch>
        </p:blipFill>
        <p:spPr>
          <a:xfrm>
            <a:off x="5183188" y="1092200"/>
            <a:ext cx="6819900" cy="4649788"/>
          </a:xfrm>
        </p:spPr>
      </p:pic>
      <p:pic>
        <p:nvPicPr>
          <p:cNvPr id="30725"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1746" name="Cím 1"/>
          <p:cNvSpPr>
            <a:spLocks noGrp="1"/>
          </p:cNvSpPr>
          <p:nvPr>
            <p:ph type="title"/>
          </p:nvPr>
        </p:nvSpPr>
        <p:spPr/>
        <p:txBody>
          <a:bodyPr/>
          <a:lstStyle/>
          <a:p>
            <a:r>
              <a:rPr lang="hu-HU" sz="2800" smtClean="0"/>
              <a:t>Dokumentum szeletelése A-PDF Split </a:t>
            </a:r>
          </a:p>
        </p:txBody>
      </p:sp>
      <p:sp>
        <p:nvSpPr>
          <p:cNvPr id="31747" name="Szöveg helye 3"/>
          <p:cNvSpPr>
            <a:spLocks noGrp="1"/>
          </p:cNvSpPr>
          <p:nvPr>
            <p:ph type="body" sz="half" idx="2"/>
          </p:nvPr>
        </p:nvSpPr>
        <p:spPr>
          <a:xfrm>
            <a:off x="839788" y="2057400"/>
            <a:ext cx="3932237" cy="4243388"/>
          </a:xfrm>
        </p:spPr>
        <p:txBody>
          <a:bodyPr/>
          <a:lstStyle/>
          <a:p>
            <a:r>
              <a:rPr lang="hu-HU" sz="2000" smtClean="0"/>
              <a:t>A PDF fájl darabokra bontásához, szeleteléséhez több programot is használhatunk. </a:t>
            </a:r>
          </a:p>
          <a:p>
            <a:r>
              <a:rPr lang="hu-HU" sz="2000" smtClean="0"/>
              <a:t>Munkánk során mi az A-PDF Split programot használjuk. Ez képes az összes oldal kibontásra, képes a könyvjelzők mentén szétszedni az anyagot és alkalmas arra is hogy kézzel megadjuk a szeletek oldaltulajdonságait.</a:t>
            </a:r>
          </a:p>
          <a:p>
            <a:r>
              <a:rPr lang="hu-HU" sz="2000" smtClean="0"/>
              <a:t>Kimeneti elnevezésekben is változatos lehetőségeket kínál.</a:t>
            </a:r>
          </a:p>
        </p:txBody>
      </p:sp>
      <p:pic>
        <p:nvPicPr>
          <p:cNvPr id="31748" name="Tartalom helye 6"/>
          <p:cNvPicPr>
            <a:picLocks noGrp="1" noChangeAspect="1"/>
          </p:cNvPicPr>
          <p:nvPr>
            <p:ph idx="1"/>
          </p:nvPr>
        </p:nvPicPr>
        <p:blipFill>
          <a:blip r:embed="rId2"/>
          <a:srcRect/>
          <a:stretch>
            <a:fillRect/>
          </a:stretch>
        </p:blipFill>
        <p:spPr>
          <a:xfrm>
            <a:off x="5111750" y="1154113"/>
            <a:ext cx="6864350" cy="4649787"/>
          </a:xfrm>
        </p:spPr>
      </p:pic>
      <p:pic>
        <p:nvPicPr>
          <p:cNvPr id="31749"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4338" name="Cím 1"/>
          <p:cNvSpPr>
            <a:spLocks noGrp="1"/>
          </p:cNvSpPr>
          <p:nvPr>
            <p:ph type="title"/>
          </p:nvPr>
        </p:nvSpPr>
        <p:spPr/>
        <p:txBody>
          <a:bodyPr/>
          <a:lstStyle/>
          <a:p>
            <a:r>
              <a:rPr lang="hu-HU" smtClean="0"/>
              <a:t>Elektronikus Periodika Archívum és Adatbázis</a:t>
            </a:r>
          </a:p>
        </p:txBody>
      </p:sp>
      <p:sp>
        <p:nvSpPr>
          <p:cNvPr id="14339" name="Tartalom helye 2"/>
          <p:cNvSpPr>
            <a:spLocks noGrp="1"/>
          </p:cNvSpPr>
          <p:nvPr>
            <p:ph idx="1"/>
          </p:nvPr>
        </p:nvSpPr>
        <p:spPr/>
        <p:txBody>
          <a:bodyPr/>
          <a:lstStyle/>
          <a:p>
            <a:pPr marL="0" indent="0" algn="just">
              <a:buFont typeface="Arial" charset="0"/>
              <a:buNone/>
            </a:pPr>
            <a:r>
              <a:rPr lang="hu-HU" smtClean="0"/>
              <a:t>Az Elektronikus Periodika Archívum és Adatbázis a Magyar Elektronikus Könyvtár kezdeményezése, mely a magyar vonatkozású elektronikus időszaki kiadványok könyvtári igényű </a:t>
            </a:r>
            <a:r>
              <a:rPr lang="hu-HU" b="1" smtClean="0"/>
              <a:t>nyilvántartására</a:t>
            </a:r>
            <a:r>
              <a:rPr lang="hu-HU" smtClean="0"/>
              <a:t>, illetve egyes folyóiratok </a:t>
            </a:r>
            <a:r>
              <a:rPr lang="hu-HU" b="1" smtClean="0"/>
              <a:t>archiválására</a:t>
            </a:r>
            <a:r>
              <a:rPr lang="hu-HU" smtClean="0"/>
              <a:t> irányul. A szolgáltatás célja, hogy létrejöjjön és minél tovább rendelkezésre álljon az elektronikus időszaki kiadványok szervezett, több szempontból visszakereshető katalógusa, illetve hogy minél több digitális periodika juthasson stabil hozzáférésű megjelenési módhoz és szakmai támogatáshoz; a felhasználók pedig minél könnyebben tájékozódjanak az e-periodikumok világában.</a:t>
            </a:r>
          </a:p>
          <a:p>
            <a:pPr marL="0" indent="0" algn="just">
              <a:buFont typeface="Arial" charset="0"/>
              <a:buNone/>
            </a:pPr>
            <a:r>
              <a:rPr lang="hu-HU" smtClean="0">
                <a:hlinkClick r:id="rId2"/>
              </a:rPr>
              <a:t>https://epa.oszk.hu</a:t>
            </a:r>
            <a:endParaRPr lang="hu-HU" smtClean="0"/>
          </a:p>
          <a:p>
            <a:pPr marL="0" indent="0" algn="just">
              <a:buFont typeface="Arial" charset="0"/>
              <a:buNone/>
            </a:pPr>
            <a:endParaRPr lang="hu-HU" smtClean="0"/>
          </a:p>
        </p:txBody>
      </p:sp>
      <p:pic>
        <p:nvPicPr>
          <p:cNvPr id="14340"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2770" name="Cím 1"/>
          <p:cNvSpPr>
            <a:spLocks noGrp="1"/>
          </p:cNvSpPr>
          <p:nvPr>
            <p:ph type="title"/>
          </p:nvPr>
        </p:nvSpPr>
        <p:spPr/>
        <p:txBody>
          <a:bodyPr/>
          <a:lstStyle/>
          <a:p>
            <a:r>
              <a:rPr lang="hu-HU" sz="2800" smtClean="0"/>
              <a:t>Dokumentum szeletelése A-PDF Split </a:t>
            </a:r>
          </a:p>
        </p:txBody>
      </p:sp>
      <p:sp>
        <p:nvSpPr>
          <p:cNvPr id="32771" name="Szöveg helye 3"/>
          <p:cNvSpPr>
            <a:spLocks noGrp="1"/>
          </p:cNvSpPr>
          <p:nvPr>
            <p:ph type="body" sz="half" idx="2"/>
          </p:nvPr>
        </p:nvSpPr>
        <p:spPr>
          <a:xfrm>
            <a:off x="839788" y="2057400"/>
            <a:ext cx="3932237" cy="4243388"/>
          </a:xfrm>
        </p:spPr>
        <p:txBody>
          <a:bodyPr/>
          <a:lstStyle/>
          <a:p>
            <a:endParaRPr lang="hu-HU" sz="2000" smtClean="0"/>
          </a:p>
          <a:p>
            <a:r>
              <a:rPr lang="hu-HU" sz="2000" smtClean="0"/>
              <a:t>Amikor megadtuk a szeletelni kívánt fájlt akkor van lehetőségünk kiválasztani, hogy milyen módon bontsa egységekre a PDFet a program. </a:t>
            </a:r>
          </a:p>
          <a:p>
            <a:endParaRPr lang="hu-HU" sz="2000" smtClean="0"/>
          </a:p>
          <a:p>
            <a:r>
              <a:rPr lang="hu-HU" sz="2000" smtClean="0"/>
              <a:t>A később elkészülő tartalomjegyzék XML fájl miatt érdemes a haladó módot választani.</a:t>
            </a:r>
          </a:p>
        </p:txBody>
      </p:sp>
      <p:pic>
        <p:nvPicPr>
          <p:cNvPr id="32772" name="Tartalom helye 7"/>
          <p:cNvPicPr>
            <a:picLocks noGrp="1" noChangeAspect="1"/>
          </p:cNvPicPr>
          <p:nvPr>
            <p:ph idx="1"/>
          </p:nvPr>
        </p:nvPicPr>
        <p:blipFill>
          <a:blip r:embed="rId2"/>
          <a:srcRect/>
          <a:stretch>
            <a:fillRect/>
          </a:stretch>
        </p:blipFill>
        <p:spPr>
          <a:xfrm>
            <a:off x="5183188" y="1033463"/>
            <a:ext cx="6791325" cy="4733925"/>
          </a:xfrm>
        </p:spPr>
      </p:pic>
      <p:pic>
        <p:nvPicPr>
          <p:cNvPr id="32773"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3794" name="Cím 1"/>
          <p:cNvSpPr>
            <a:spLocks noGrp="1"/>
          </p:cNvSpPr>
          <p:nvPr>
            <p:ph type="title"/>
          </p:nvPr>
        </p:nvSpPr>
        <p:spPr/>
        <p:txBody>
          <a:bodyPr/>
          <a:lstStyle/>
          <a:p>
            <a:r>
              <a:rPr lang="hu-HU" sz="2800" smtClean="0"/>
              <a:t>Dokumentum szeletelése A-PDF Split </a:t>
            </a:r>
          </a:p>
        </p:txBody>
      </p:sp>
      <p:sp>
        <p:nvSpPr>
          <p:cNvPr id="33795" name="Szöveg helye 3"/>
          <p:cNvSpPr>
            <a:spLocks noGrp="1"/>
          </p:cNvSpPr>
          <p:nvPr>
            <p:ph type="body" sz="half" idx="2"/>
          </p:nvPr>
        </p:nvSpPr>
        <p:spPr>
          <a:xfrm>
            <a:off x="839788" y="2057400"/>
            <a:ext cx="3932237" cy="4243388"/>
          </a:xfrm>
        </p:spPr>
        <p:txBody>
          <a:bodyPr/>
          <a:lstStyle/>
          <a:p>
            <a:endParaRPr lang="hu-HU" sz="2000" smtClean="0"/>
          </a:p>
          <a:p>
            <a:r>
              <a:rPr lang="hu-HU" sz="2000" smtClean="0"/>
              <a:t>Az első sorban a PDF fizikai oldalszámait kell megadni (tól-ig, vagy vesszővel elválasztva)</a:t>
            </a:r>
          </a:p>
          <a:p>
            <a:r>
              <a:rPr lang="hu-HU" sz="2000" smtClean="0"/>
              <a:t>A második sorban a cikkek valódi oldalszámát kell megadni, tizedesjegyre kerekítve. Ezt a számozást használjuk majd a szeletek elnevezésénél és ez kerül be  tartalomjegyzék &lt;Range&gt;&lt;/Range&gt; mezőjébe is.</a:t>
            </a:r>
          </a:p>
          <a:p>
            <a:endParaRPr lang="hu-HU" sz="2000" smtClean="0"/>
          </a:p>
        </p:txBody>
      </p:sp>
      <p:pic>
        <p:nvPicPr>
          <p:cNvPr id="33796" name="Tartalom helye 6"/>
          <p:cNvPicPr>
            <a:picLocks noGrp="1" noChangeAspect="1"/>
          </p:cNvPicPr>
          <p:nvPr>
            <p:ph idx="1"/>
          </p:nvPr>
        </p:nvPicPr>
        <p:blipFill>
          <a:blip r:embed="rId2"/>
          <a:srcRect/>
          <a:stretch>
            <a:fillRect/>
          </a:stretch>
        </p:blipFill>
        <p:spPr>
          <a:xfrm>
            <a:off x="5183188" y="1041400"/>
            <a:ext cx="6819900" cy="4776788"/>
          </a:xfrm>
        </p:spPr>
      </p:pic>
      <p:pic>
        <p:nvPicPr>
          <p:cNvPr id="33797"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4818" name="Cím 1"/>
          <p:cNvSpPr>
            <a:spLocks noGrp="1"/>
          </p:cNvSpPr>
          <p:nvPr>
            <p:ph type="title"/>
          </p:nvPr>
        </p:nvSpPr>
        <p:spPr/>
        <p:txBody>
          <a:bodyPr/>
          <a:lstStyle/>
          <a:p>
            <a:r>
              <a:rPr lang="hu-HU" sz="2800" smtClean="0"/>
              <a:t>Dokumentum szeletelése A-PDF Split </a:t>
            </a:r>
          </a:p>
        </p:txBody>
      </p:sp>
      <p:sp>
        <p:nvSpPr>
          <p:cNvPr id="34819" name="Szöveg helye 3"/>
          <p:cNvSpPr>
            <a:spLocks noGrp="1"/>
          </p:cNvSpPr>
          <p:nvPr>
            <p:ph type="body" sz="half" idx="2"/>
          </p:nvPr>
        </p:nvSpPr>
        <p:spPr>
          <a:xfrm>
            <a:off x="839788" y="2057400"/>
            <a:ext cx="3932237" cy="4243388"/>
          </a:xfrm>
        </p:spPr>
        <p:txBody>
          <a:bodyPr/>
          <a:lstStyle/>
          <a:p>
            <a:endParaRPr lang="hu-HU" sz="2000" smtClean="0"/>
          </a:p>
          <a:p>
            <a:r>
              <a:rPr lang="hu-HU" sz="2000" smtClean="0"/>
              <a:t>A szeletek számát a PDF oldalainak száma és a feldolgozás mélysége adja. Ha a PDF végére értünk akkor „ok” és „split”</a:t>
            </a:r>
          </a:p>
          <a:p>
            <a:endParaRPr lang="hu-HU" sz="2000" smtClean="0"/>
          </a:p>
          <a:p>
            <a:r>
              <a:rPr lang="hu-HU" sz="2000" smtClean="0"/>
              <a:t>A program létrehozza a kívánt szeleteket abba a mappába ahol az eredeti dokumentum van.</a:t>
            </a:r>
          </a:p>
          <a:p>
            <a:endParaRPr lang="hu-HU" sz="2000" smtClean="0">
              <a:solidFill>
                <a:srgbClr val="FF0000"/>
              </a:solidFill>
            </a:endParaRPr>
          </a:p>
          <a:p>
            <a:endParaRPr lang="hu-HU" sz="2000" smtClean="0">
              <a:solidFill>
                <a:srgbClr val="FF0000"/>
              </a:solidFill>
            </a:endParaRPr>
          </a:p>
        </p:txBody>
      </p:sp>
      <p:pic>
        <p:nvPicPr>
          <p:cNvPr id="34820" name="Tartalom helye 7"/>
          <p:cNvPicPr>
            <a:picLocks noGrp="1" noChangeAspect="1"/>
          </p:cNvPicPr>
          <p:nvPr>
            <p:ph idx="1"/>
          </p:nvPr>
        </p:nvPicPr>
        <p:blipFill>
          <a:blip r:embed="rId2"/>
          <a:srcRect/>
          <a:stretch>
            <a:fillRect/>
          </a:stretch>
        </p:blipFill>
        <p:spPr>
          <a:xfrm>
            <a:off x="5183188" y="1089025"/>
            <a:ext cx="6819900" cy="4703763"/>
          </a:xfrm>
        </p:spPr>
      </p:pic>
      <p:pic>
        <p:nvPicPr>
          <p:cNvPr id="34821"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5842" name="Cím 1"/>
          <p:cNvSpPr>
            <a:spLocks noGrp="1"/>
          </p:cNvSpPr>
          <p:nvPr>
            <p:ph type="title"/>
          </p:nvPr>
        </p:nvSpPr>
        <p:spPr/>
        <p:txBody>
          <a:bodyPr/>
          <a:lstStyle/>
          <a:p>
            <a:r>
              <a:rPr lang="hu-HU" sz="2800" smtClean="0"/>
              <a:t>Fájlok átnevezése </a:t>
            </a:r>
            <a:br>
              <a:rPr lang="hu-HU" sz="2800" smtClean="0"/>
            </a:br>
            <a:r>
              <a:rPr lang="hu-HU" sz="2800" smtClean="0"/>
              <a:t>Total Commander</a:t>
            </a:r>
          </a:p>
        </p:txBody>
      </p:sp>
      <p:sp>
        <p:nvSpPr>
          <p:cNvPr id="35843" name="Szöveg helye 3"/>
          <p:cNvSpPr>
            <a:spLocks noGrp="1"/>
          </p:cNvSpPr>
          <p:nvPr>
            <p:ph type="body" sz="half" idx="2"/>
          </p:nvPr>
        </p:nvSpPr>
        <p:spPr>
          <a:xfrm>
            <a:off x="839788" y="2057400"/>
            <a:ext cx="3932237" cy="4243388"/>
          </a:xfrm>
        </p:spPr>
        <p:txBody>
          <a:bodyPr/>
          <a:lstStyle/>
          <a:p>
            <a:endParaRPr lang="hu-HU" sz="2000" smtClean="0"/>
          </a:p>
          <a:p>
            <a:r>
              <a:rPr lang="hu-HU" sz="2000" smtClean="0"/>
              <a:t>A létrejövő szelet-fájloknak ahogy említettem a neve kialakul a szeletelés során. Ahhoz, hogy a rendszerben egységesen kezeljük és egyértelműen megadjuk melyik dokumentum részegységei szükség van a fájlok átnevezésére.</a:t>
            </a:r>
          </a:p>
          <a:p>
            <a:endParaRPr lang="hu-HU" sz="2000" smtClean="0"/>
          </a:p>
          <a:p>
            <a:r>
              <a:rPr lang="hu-HU" sz="2000" smtClean="0"/>
              <a:t>Csoportos átnevezés </a:t>
            </a:r>
            <a:br>
              <a:rPr lang="hu-HU" sz="2000" smtClean="0"/>
            </a:br>
            <a:r>
              <a:rPr lang="hu-HU" sz="2000" smtClean="0"/>
              <a:t>vagy</a:t>
            </a:r>
            <a:br>
              <a:rPr lang="hu-HU" sz="2000" smtClean="0"/>
            </a:br>
            <a:r>
              <a:rPr lang="hu-HU" sz="2000" smtClean="0"/>
              <a:t>CTRL-M billentyűkombináció</a:t>
            </a:r>
          </a:p>
        </p:txBody>
      </p:sp>
      <p:pic>
        <p:nvPicPr>
          <p:cNvPr id="35844" name="Tartalom helye 11" descr="A képen szöveg, asztal látható&#10;&#10;Automatikusan generált leírás"/>
          <p:cNvPicPr>
            <a:picLocks noGrp="1" noChangeAspect="1"/>
          </p:cNvPicPr>
          <p:nvPr>
            <p:ph idx="1"/>
          </p:nvPr>
        </p:nvPicPr>
        <p:blipFill>
          <a:blip r:embed="rId2"/>
          <a:srcRect/>
          <a:stretch>
            <a:fillRect/>
          </a:stretch>
        </p:blipFill>
        <p:spPr>
          <a:xfrm>
            <a:off x="5183188" y="1090613"/>
            <a:ext cx="6805612" cy="4491037"/>
          </a:xfrm>
        </p:spPr>
      </p:pic>
      <p:pic>
        <p:nvPicPr>
          <p:cNvPr id="35845"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6866" name="Cím 1"/>
          <p:cNvSpPr>
            <a:spLocks noGrp="1"/>
          </p:cNvSpPr>
          <p:nvPr>
            <p:ph type="title"/>
          </p:nvPr>
        </p:nvSpPr>
        <p:spPr/>
        <p:txBody>
          <a:bodyPr/>
          <a:lstStyle/>
          <a:p>
            <a:r>
              <a:rPr lang="hu-HU" sz="2800" smtClean="0"/>
              <a:t>Tartalomjegyzék szerkesztés</a:t>
            </a:r>
            <a:br>
              <a:rPr lang="hu-HU" sz="2800" smtClean="0"/>
            </a:br>
            <a:r>
              <a:rPr lang="hu-HU" sz="2800" smtClean="0"/>
              <a:t>XML Copy Editor</a:t>
            </a:r>
          </a:p>
        </p:txBody>
      </p:sp>
      <p:sp>
        <p:nvSpPr>
          <p:cNvPr id="36867" name="Szöveg helye 3"/>
          <p:cNvSpPr>
            <a:spLocks noGrp="1"/>
          </p:cNvSpPr>
          <p:nvPr>
            <p:ph type="body" sz="half" idx="2"/>
          </p:nvPr>
        </p:nvSpPr>
        <p:spPr>
          <a:xfrm>
            <a:off x="839788" y="2057400"/>
            <a:ext cx="3932237" cy="4243388"/>
          </a:xfrm>
        </p:spPr>
        <p:txBody>
          <a:bodyPr/>
          <a:lstStyle/>
          <a:p>
            <a:endParaRPr lang="hu-HU" sz="2000" smtClean="0"/>
          </a:p>
          <a:p>
            <a:r>
              <a:rPr lang="hu-HU" sz="2000" smtClean="0"/>
              <a:t>Az XML Copy Editor egy ingyenes XML szerkesztő program. Meglehetősen felhasználóbarát, jól az igényeinkre szabható. Az EPA tartalomjegyzékei ebben készülnek.</a:t>
            </a:r>
          </a:p>
          <a:p>
            <a:endParaRPr lang="hu-HU" sz="2000" smtClean="0"/>
          </a:p>
          <a:p>
            <a:r>
              <a:rPr lang="hu-HU" sz="2000" smtClean="0"/>
              <a:t>Más szerkesztőkhöz hasonlóan működik, az EPÁban egy üres struktúrát szoktunk kialakítani, és aztán ezt az adott folyóiratra szabjuk.</a:t>
            </a:r>
          </a:p>
        </p:txBody>
      </p:sp>
      <p:pic>
        <p:nvPicPr>
          <p:cNvPr id="36868" name="Tartalom helye 6" descr="A képen szöveg látható&#10;&#10;Automatikusan generált leírás"/>
          <p:cNvPicPr>
            <a:picLocks noGrp="1" noChangeAspect="1"/>
          </p:cNvPicPr>
          <p:nvPr>
            <p:ph idx="1"/>
          </p:nvPr>
        </p:nvPicPr>
        <p:blipFill>
          <a:blip r:embed="rId2"/>
          <a:srcRect/>
          <a:stretch>
            <a:fillRect/>
          </a:stretch>
        </p:blipFill>
        <p:spPr>
          <a:xfrm>
            <a:off x="5183188" y="849313"/>
            <a:ext cx="6616700" cy="4937125"/>
          </a:xfrm>
        </p:spPr>
      </p:pic>
      <p:pic>
        <p:nvPicPr>
          <p:cNvPr id="36869"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7890" name="Cím 1"/>
          <p:cNvSpPr>
            <a:spLocks noGrp="1"/>
          </p:cNvSpPr>
          <p:nvPr>
            <p:ph type="title"/>
          </p:nvPr>
        </p:nvSpPr>
        <p:spPr/>
        <p:txBody>
          <a:bodyPr/>
          <a:lstStyle/>
          <a:p>
            <a:r>
              <a:rPr lang="hu-HU" sz="2800" smtClean="0"/>
              <a:t>Tartalomjegyzék szerkesztés</a:t>
            </a:r>
            <a:br>
              <a:rPr lang="hu-HU" sz="2800" smtClean="0"/>
            </a:br>
            <a:r>
              <a:rPr lang="hu-HU" sz="2800" smtClean="0"/>
              <a:t>XML Copy Editor</a:t>
            </a:r>
          </a:p>
        </p:txBody>
      </p:sp>
      <p:sp>
        <p:nvSpPr>
          <p:cNvPr id="37891" name="Szöveg helye 3"/>
          <p:cNvSpPr>
            <a:spLocks noGrp="1"/>
          </p:cNvSpPr>
          <p:nvPr>
            <p:ph type="body" sz="half" idx="2"/>
          </p:nvPr>
        </p:nvSpPr>
        <p:spPr>
          <a:xfrm>
            <a:off x="839788" y="2057400"/>
            <a:ext cx="3932237" cy="4243388"/>
          </a:xfrm>
        </p:spPr>
        <p:txBody>
          <a:bodyPr/>
          <a:lstStyle/>
          <a:p>
            <a:endParaRPr lang="hu-HU" sz="2000" smtClean="0"/>
          </a:p>
          <a:p>
            <a:r>
              <a:rPr lang="hu-HU" sz="2000" smtClean="0"/>
              <a:t>Az XML Copy Editor egy ingyenes XML szerkesztő program. Meglehetősen felhasználóbarát, jól az igényeinkre szabható. Az EPA tartalomjegyzékei ebben készülnek.</a:t>
            </a:r>
          </a:p>
          <a:p>
            <a:endParaRPr lang="hu-HU" sz="2000" smtClean="0"/>
          </a:p>
          <a:p>
            <a:r>
              <a:rPr lang="hu-HU" sz="2000" smtClean="0"/>
              <a:t>Más szerkesztőkhöz hasonlóan működik, az EPÁban egy üres struktúrát szoktunk kialakítani, és aztán ezt az adott folyóiratra szabjuk.</a:t>
            </a:r>
          </a:p>
        </p:txBody>
      </p:sp>
      <p:pic>
        <p:nvPicPr>
          <p:cNvPr id="37892" name="Tartalom helye 7"/>
          <p:cNvPicPr>
            <a:picLocks noGrp="1" noChangeAspect="1"/>
          </p:cNvPicPr>
          <p:nvPr>
            <p:ph idx="1"/>
          </p:nvPr>
        </p:nvPicPr>
        <p:blipFill>
          <a:blip r:embed="rId2"/>
          <a:srcRect/>
          <a:stretch>
            <a:fillRect/>
          </a:stretch>
        </p:blipFill>
        <p:spPr>
          <a:xfrm>
            <a:off x="5183188" y="871538"/>
            <a:ext cx="6689725" cy="4775200"/>
          </a:xfrm>
        </p:spPr>
      </p:pic>
      <p:pic>
        <p:nvPicPr>
          <p:cNvPr id="37893"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8914" name="Cím 1"/>
          <p:cNvSpPr>
            <a:spLocks noGrp="1"/>
          </p:cNvSpPr>
          <p:nvPr>
            <p:ph type="title"/>
          </p:nvPr>
        </p:nvSpPr>
        <p:spPr/>
        <p:txBody>
          <a:bodyPr/>
          <a:lstStyle/>
          <a:p>
            <a:r>
              <a:rPr lang="hu-HU" sz="2800" smtClean="0"/>
              <a:t>Tartalomjegyzék szerkesztés</a:t>
            </a:r>
            <a:br>
              <a:rPr lang="hu-HU" sz="2800" smtClean="0"/>
            </a:br>
            <a:r>
              <a:rPr lang="hu-HU" sz="2800" smtClean="0"/>
              <a:t>XML Copy Editor</a:t>
            </a:r>
          </a:p>
        </p:txBody>
      </p:sp>
      <p:sp>
        <p:nvSpPr>
          <p:cNvPr id="38915" name="Szöveg helye 3"/>
          <p:cNvSpPr>
            <a:spLocks noGrp="1"/>
          </p:cNvSpPr>
          <p:nvPr>
            <p:ph type="body" sz="half" idx="2"/>
          </p:nvPr>
        </p:nvSpPr>
        <p:spPr>
          <a:xfrm>
            <a:off x="839788" y="2057400"/>
            <a:ext cx="3932237" cy="4243388"/>
          </a:xfrm>
        </p:spPr>
        <p:txBody>
          <a:bodyPr/>
          <a:lstStyle/>
          <a:p>
            <a:r>
              <a:rPr lang="hu-HU" sz="1800" smtClean="0"/>
              <a:t>A kezdő tagben adjuk meg a szerkezetleíró fájlt, az határozza meg EPA tartalomjegyzékek stílusadatait</a:t>
            </a:r>
          </a:p>
          <a:p>
            <a:r>
              <a:rPr lang="hu-HU" sz="1800" smtClean="0">
                <a:hlinkClick r:id="rId2"/>
              </a:rPr>
              <a:t>http://mek.oszk.hu/mekdtd/epax/epax.xsd</a:t>
            </a:r>
            <a:endParaRPr lang="hu-HU" sz="1800" smtClean="0"/>
          </a:p>
          <a:p>
            <a:r>
              <a:rPr lang="hu-HU" sz="1800" smtClean="0"/>
              <a:t>A tartalomjegyzék „head” részébe kerülnek a kiadvány részegységének pontos adatai, cím, számozás, az EPA mappastruktúrában lévő helye és mappája</a:t>
            </a:r>
          </a:p>
          <a:p>
            <a:r>
              <a:rPr lang="hu-HU" sz="1800" smtClean="0"/>
              <a:t>Ezután következik a „content”, a cikkek listája, az első a nyelvi kód, aztán a cikk pontos PDF neve, a cikk közreműködőjének/közreműködőinek neve, a cikk címe, végül az oldalszám</a:t>
            </a:r>
          </a:p>
        </p:txBody>
      </p:sp>
      <p:pic>
        <p:nvPicPr>
          <p:cNvPr id="38916" name="Tartalom helye 6" descr="A képen szöveg látható&#10;&#10;Automatikusan generált leírás"/>
          <p:cNvPicPr>
            <a:picLocks noGrp="1" noChangeAspect="1"/>
          </p:cNvPicPr>
          <p:nvPr>
            <p:ph idx="1"/>
          </p:nvPr>
        </p:nvPicPr>
        <p:blipFill>
          <a:blip r:embed="rId3"/>
          <a:srcRect/>
          <a:stretch>
            <a:fillRect/>
          </a:stretch>
        </p:blipFill>
        <p:spPr>
          <a:xfrm>
            <a:off x="5183188" y="663575"/>
            <a:ext cx="6819900" cy="5053013"/>
          </a:xfrm>
        </p:spPr>
      </p:pic>
      <p:pic>
        <p:nvPicPr>
          <p:cNvPr id="38917" name="Picture 9" descr="http://mek.oszk.hu/html/kepek/oszk.gif"/>
          <p:cNvPicPr>
            <a:picLocks noChangeAspect="1" noChangeArrowheads="1"/>
          </p:cNvPicPr>
          <p:nvPr/>
        </p:nvPicPr>
        <p:blipFill>
          <a:blip r:embed="rId4"/>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9938" name="Cím 1"/>
          <p:cNvSpPr>
            <a:spLocks noGrp="1"/>
          </p:cNvSpPr>
          <p:nvPr>
            <p:ph type="title"/>
          </p:nvPr>
        </p:nvSpPr>
        <p:spPr/>
        <p:txBody>
          <a:bodyPr/>
          <a:lstStyle/>
          <a:p>
            <a:r>
              <a:rPr lang="hu-HU" sz="2800" smtClean="0"/>
              <a:t>Tartalomjegyzék szerkesztés</a:t>
            </a:r>
            <a:br>
              <a:rPr lang="hu-HU" sz="2800" smtClean="0"/>
            </a:br>
            <a:r>
              <a:rPr lang="hu-HU" sz="2800" smtClean="0"/>
              <a:t>XML Copy Editor</a:t>
            </a:r>
          </a:p>
        </p:txBody>
      </p:sp>
      <p:sp>
        <p:nvSpPr>
          <p:cNvPr id="39939" name="Szöveg helye 3"/>
          <p:cNvSpPr>
            <a:spLocks noGrp="1"/>
          </p:cNvSpPr>
          <p:nvPr>
            <p:ph type="body" sz="half" idx="2"/>
          </p:nvPr>
        </p:nvSpPr>
        <p:spPr>
          <a:xfrm>
            <a:off x="839788" y="2057400"/>
            <a:ext cx="3932237" cy="4243388"/>
          </a:xfrm>
        </p:spPr>
        <p:txBody>
          <a:bodyPr/>
          <a:lstStyle/>
          <a:p>
            <a:r>
              <a:rPr lang="hu-HU" sz="1800" smtClean="0"/>
              <a:t>A kezdő tagben adjuk meg a szerkezetleíró fájlt, az határozza meg EPA tartalomjegyzékek stílusadatait</a:t>
            </a:r>
          </a:p>
          <a:p>
            <a:r>
              <a:rPr lang="hu-HU" sz="1800" smtClean="0">
                <a:hlinkClick r:id="rId2"/>
              </a:rPr>
              <a:t>http://mek.oszk.hu/mekdtd/epax/epax.xsd</a:t>
            </a:r>
            <a:endParaRPr lang="hu-HU" sz="1800" smtClean="0"/>
          </a:p>
          <a:p>
            <a:r>
              <a:rPr lang="hu-HU" sz="1800" smtClean="0"/>
              <a:t>A tartalomjegyzék „head” részébe kerülnek a kiadvány részegységének pontos adatai, cím, számozás, az EPA mappastruktúrában lévő helye és mappája</a:t>
            </a:r>
          </a:p>
          <a:p>
            <a:r>
              <a:rPr lang="hu-HU" sz="1800" smtClean="0"/>
              <a:t>Ezután következik a „content”, a cikkek listája, az első a nyelvi kód, aztán a cikk pontos PDF neve, a cikk közreműködőjének / közreműködőinek neve, a cikk címe, végül az oldalszám</a:t>
            </a:r>
          </a:p>
        </p:txBody>
      </p:sp>
      <p:pic>
        <p:nvPicPr>
          <p:cNvPr id="39940" name="Tartalom helye 7" descr="A képen szöveg látható&#10;&#10;Automatikusan generált leírás"/>
          <p:cNvPicPr>
            <a:picLocks noGrp="1" noChangeAspect="1"/>
          </p:cNvPicPr>
          <p:nvPr>
            <p:ph idx="1"/>
          </p:nvPr>
        </p:nvPicPr>
        <p:blipFill>
          <a:blip r:embed="rId3"/>
          <a:srcRect/>
          <a:stretch>
            <a:fillRect/>
          </a:stretch>
        </p:blipFill>
        <p:spPr>
          <a:xfrm>
            <a:off x="5183188" y="668338"/>
            <a:ext cx="6834187" cy="5124450"/>
          </a:xfrm>
        </p:spPr>
      </p:pic>
      <p:pic>
        <p:nvPicPr>
          <p:cNvPr id="39941" name="Picture 9" descr="http://mek.oszk.hu/html/kepek/oszk.gif"/>
          <p:cNvPicPr>
            <a:picLocks noChangeAspect="1" noChangeArrowheads="1"/>
          </p:cNvPicPr>
          <p:nvPr/>
        </p:nvPicPr>
        <p:blipFill>
          <a:blip r:embed="rId4"/>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0962" name="Cím 1"/>
          <p:cNvSpPr>
            <a:spLocks noGrp="1"/>
          </p:cNvSpPr>
          <p:nvPr>
            <p:ph type="title"/>
          </p:nvPr>
        </p:nvSpPr>
        <p:spPr/>
        <p:txBody>
          <a:bodyPr/>
          <a:lstStyle/>
          <a:p>
            <a:r>
              <a:rPr lang="hu-HU" sz="2800" smtClean="0"/>
              <a:t>Tartalomjegyzék szerkesztés</a:t>
            </a:r>
            <a:br>
              <a:rPr lang="hu-HU" sz="2800" smtClean="0"/>
            </a:br>
            <a:r>
              <a:rPr lang="hu-HU" sz="2800" smtClean="0"/>
              <a:t>XML Copy Editor</a:t>
            </a:r>
          </a:p>
        </p:txBody>
      </p:sp>
      <p:sp>
        <p:nvSpPr>
          <p:cNvPr id="40963" name="Szöveg helye 3"/>
          <p:cNvSpPr>
            <a:spLocks noGrp="1"/>
          </p:cNvSpPr>
          <p:nvPr>
            <p:ph type="body" sz="half" idx="2"/>
          </p:nvPr>
        </p:nvSpPr>
        <p:spPr>
          <a:xfrm>
            <a:off x="839788" y="2057400"/>
            <a:ext cx="3932237" cy="4243388"/>
          </a:xfrm>
        </p:spPr>
        <p:txBody>
          <a:bodyPr/>
          <a:lstStyle/>
          <a:p>
            <a:endParaRPr lang="hu-HU" sz="2000" smtClean="0"/>
          </a:p>
          <a:p>
            <a:r>
              <a:rPr lang="hu-HU" sz="2000" smtClean="0"/>
              <a:t>A tartalomjegyzék készülhet szeletelés után, de letölthetünk anyagot cikkekként is az internetről.</a:t>
            </a:r>
          </a:p>
          <a:p>
            <a:r>
              <a:rPr lang="hu-HU" sz="2000" smtClean="0"/>
              <a:t> Ha rendelkezésünkre áll egy kiinduló PDF fájl, amin a szeletelést is elvégeztük akkor ezt a fájlt itt is elérhetővé tesszük az olvasók számára. </a:t>
            </a:r>
          </a:p>
          <a:p>
            <a:r>
              <a:rPr lang="hu-HU" sz="2000" smtClean="0"/>
              <a:t>Így az egyes cikkek külön-külön, de az egész szám egyben is letölthető lesz.</a:t>
            </a:r>
          </a:p>
        </p:txBody>
      </p:sp>
      <p:pic>
        <p:nvPicPr>
          <p:cNvPr id="40964" name="Tartalom helye 6" descr="A képen szöveg látható&#10;&#10;Automatikusan generált leírás"/>
          <p:cNvPicPr>
            <a:picLocks noGrp="1" noChangeAspect="1"/>
          </p:cNvPicPr>
          <p:nvPr>
            <p:ph idx="1"/>
          </p:nvPr>
        </p:nvPicPr>
        <p:blipFill>
          <a:blip r:embed="rId2"/>
          <a:srcRect/>
          <a:stretch>
            <a:fillRect/>
          </a:stretch>
        </p:blipFill>
        <p:spPr>
          <a:xfrm>
            <a:off x="5124450" y="720725"/>
            <a:ext cx="6864350" cy="5008563"/>
          </a:xfrm>
        </p:spPr>
      </p:pic>
      <p:pic>
        <p:nvPicPr>
          <p:cNvPr id="40965"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1986" name="Cím 1"/>
          <p:cNvSpPr>
            <a:spLocks noGrp="1"/>
          </p:cNvSpPr>
          <p:nvPr>
            <p:ph type="title"/>
          </p:nvPr>
        </p:nvSpPr>
        <p:spPr/>
        <p:txBody>
          <a:bodyPr/>
          <a:lstStyle/>
          <a:p>
            <a:r>
              <a:rPr lang="hu-HU" sz="2800" smtClean="0"/>
              <a:t>Tartalomjegyzék feltöltése</a:t>
            </a:r>
            <a:br>
              <a:rPr lang="hu-HU" sz="2800" smtClean="0"/>
            </a:br>
            <a:r>
              <a:rPr lang="hu-HU" sz="2800" smtClean="0"/>
              <a:t>EPAX</a:t>
            </a:r>
          </a:p>
        </p:txBody>
      </p:sp>
      <p:sp>
        <p:nvSpPr>
          <p:cNvPr id="41987" name="Szöveg helye 3"/>
          <p:cNvSpPr>
            <a:spLocks noGrp="1"/>
          </p:cNvSpPr>
          <p:nvPr>
            <p:ph type="body" sz="half" idx="2"/>
          </p:nvPr>
        </p:nvSpPr>
        <p:spPr>
          <a:xfrm>
            <a:off x="839788" y="2057400"/>
            <a:ext cx="3932237" cy="4243388"/>
          </a:xfrm>
        </p:spPr>
        <p:txBody>
          <a:bodyPr/>
          <a:lstStyle/>
          <a:p>
            <a:endParaRPr lang="hu-HU" sz="2000" smtClean="0"/>
          </a:p>
          <a:p>
            <a:endParaRPr lang="hu-HU" sz="2000" smtClean="0"/>
          </a:p>
          <a:p>
            <a:r>
              <a:rPr lang="hu-HU" sz="2000" smtClean="0"/>
              <a:t>Az elkészült XML fájlt egy saját fejlesztésű program alakítja át HTML-é, teszi alkalmassá az EPÁban való megjelenítésre. </a:t>
            </a:r>
            <a:br>
              <a:rPr lang="hu-HU" sz="2000" smtClean="0"/>
            </a:br>
            <a:r>
              <a:rPr lang="hu-HU" sz="2000" smtClean="0"/>
              <a:t>De az elkészült XML lényege, hogy strukturált szövegű visszakereshetőséget tesz lehetővé.</a:t>
            </a:r>
          </a:p>
        </p:txBody>
      </p:sp>
      <p:pic>
        <p:nvPicPr>
          <p:cNvPr id="41988" name="Tartalom helye 7" descr="A képen szöveg látható&#10;&#10;Automatikusan generált leírás"/>
          <p:cNvPicPr>
            <a:picLocks noGrp="1" noChangeAspect="1"/>
          </p:cNvPicPr>
          <p:nvPr>
            <p:ph idx="1"/>
          </p:nvPr>
        </p:nvPicPr>
        <p:blipFill>
          <a:blip r:embed="rId2"/>
          <a:srcRect/>
          <a:stretch>
            <a:fillRect/>
          </a:stretch>
        </p:blipFill>
        <p:spPr>
          <a:xfrm>
            <a:off x="5183188" y="1111250"/>
            <a:ext cx="6773862" cy="4668838"/>
          </a:xfrm>
        </p:spPr>
      </p:pic>
      <p:pic>
        <p:nvPicPr>
          <p:cNvPr id="41989"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5362" name="Cím 1"/>
          <p:cNvSpPr>
            <a:spLocks noGrp="1"/>
          </p:cNvSpPr>
          <p:nvPr>
            <p:ph type="title"/>
          </p:nvPr>
        </p:nvSpPr>
        <p:spPr/>
        <p:txBody>
          <a:bodyPr/>
          <a:lstStyle/>
          <a:p>
            <a:r>
              <a:rPr lang="hu-HU" smtClean="0"/>
              <a:t>Elektronikus Periodika Archívum és Adatbázis</a:t>
            </a:r>
          </a:p>
        </p:txBody>
      </p:sp>
      <p:sp>
        <p:nvSpPr>
          <p:cNvPr id="15363" name="Szöveg helye 3"/>
          <p:cNvSpPr>
            <a:spLocks noGrp="1"/>
          </p:cNvSpPr>
          <p:nvPr>
            <p:ph type="body" idx="1"/>
          </p:nvPr>
        </p:nvSpPr>
        <p:spPr/>
        <p:txBody>
          <a:bodyPr/>
          <a:lstStyle/>
          <a:p>
            <a:pPr algn="ctr"/>
            <a:r>
              <a:rPr lang="hu-HU" smtClean="0"/>
              <a:t>Visszamenőlegesen digitalizált anyagok</a:t>
            </a:r>
          </a:p>
        </p:txBody>
      </p:sp>
      <p:sp>
        <p:nvSpPr>
          <p:cNvPr id="5" name="Tartalom helye 4">
            <a:extLst>
              <a:ext uri="{FF2B5EF4-FFF2-40B4-BE49-F238E27FC236}"/>
            </a:extLst>
          </p:cNvPr>
          <p:cNvSpPr>
            <a:spLocks noGrp="1"/>
          </p:cNvSpPr>
          <p:nvPr>
            <p:ph sz="half" idx="2"/>
          </p:nvPr>
        </p:nvSpPr>
        <p:spPr/>
        <p:txBody>
          <a:bodyPr>
            <a:normAutofit/>
          </a:bodyPr>
          <a:lstStyle/>
          <a:p>
            <a:pPr marL="0" indent="0">
              <a:lnSpc>
                <a:spcPct val="80000"/>
              </a:lnSpc>
            </a:pPr>
            <a:r>
              <a:rPr lang="hu-HU" smtClean="0"/>
              <a:t> Archiválás</a:t>
            </a:r>
          </a:p>
          <a:p>
            <a:pPr marL="0" indent="0">
              <a:lnSpc>
                <a:spcPct val="80000"/>
              </a:lnSpc>
            </a:pPr>
            <a:r>
              <a:rPr lang="hu-HU" smtClean="0"/>
              <a:t> Megőrzés</a:t>
            </a:r>
          </a:p>
          <a:p>
            <a:pPr marL="0" indent="0">
              <a:lnSpc>
                <a:spcPct val="80000"/>
              </a:lnSpc>
            </a:pPr>
            <a:r>
              <a:rPr lang="hu-HU" smtClean="0"/>
              <a:t> Szolgáltatás</a:t>
            </a:r>
          </a:p>
          <a:p>
            <a:pPr marL="0" indent="0">
              <a:lnSpc>
                <a:spcPct val="80000"/>
              </a:lnSpc>
              <a:buFont typeface="Arial" charset="0"/>
              <a:buNone/>
            </a:pPr>
            <a:endParaRPr lang="hu-HU" sz="2000" smtClean="0"/>
          </a:p>
          <a:p>
            <a:pPr marL="0" indent="0">
              <a:lnSpc>
                <a:spcPct val="80000"/>
              </a:lnSpc>
              <a:buFont typeface="Arial" charset="0"/>
              <a:buNone/>
            </a:pPr>
            <a:endParaRPr lang="hu-HU" sz="2000" smtClean="0"/>
          </a:p>
          <a:p>
            <a:pPr marL="0" indent="0">
              <a:lnSpc>
                <a:spcPct val="80000"/>
              </a:lnSpc>
              <a:buFont typeface="Arial" charset="0"/>
              <a:buNone/>
            </a:pPr>
            <a:endParaRPr lang="hu-HU" sz="2000" smtClean="0"/>
          </a:p>
          <a:p>
            <a:pPr marL="0" indent="0">
              <a:lnSpc>
                <a:spcPct val="80000"/>
              </a:lnSpc>
              <a:buFont typeface="Arial" charset="0"/>
              <a:buNone/>
            </a:pPr>
            <a:endParaRPr lang="hu-HU" sz="2000" smtClean="0"/>
          </a:p>
          <a:p>
            <a:pPr marL="0" indent="0">
              <a:lnSpc>
                <a:spcPct val="80000"/>
              </a:lnSpc>
              <a:buFont typeface="Arial" charset="0"/>
              <a:buNone/>
            </a:pPr>
            <a:r>
              <a:rPr lang="hu-HU" sz="2000" smtClean="0"/>
              <a:t>Jellemzően a régi digitalizált anyagok, OSZK-s és külső forrásokból is gyarapodó állományrész</a:t>
            </a:r>
          </a:p>
          <a:p>
            <a:pPr marL="0" indent="0">
              <a:lnSpc>
                <a:spcPct val="80000"/>
              </a:lnSpc>
            </a:pPr>
            <a:endParaRPr lang="hu-HU" smtClean="0"/>
          </a:p>
        </p:txBody>
      </p:sp>
      <p:sp>
        <p:nvSpPr>
          <p:cNvPr id="15365" name="Szöveg helye 5"/>
          <p:cNvSpPr>
            <a:spLocks noGrp="1"/>
          </p:cNvSpPr>
          <p:nvPr>
            <p:ph type="body" sz="quarter" idx="3"/>
          </p:nvPr>
        </p:nvSpPr>
        <p:spPr/>
        <p:txBody>
          <a:bodyPr/>
          <a:lstStyle/>
          <a:p>
            <a:pPr algn="ctr"/>
            <a:r>
              <a:rPr lang="hu-HU" smtClean="0"/>
              <a:t>Online tartalmak</a:t>
            </a:r>
          </a:p>
        </p:txBody>
      </p:sp>
      <p:sp>
        <p:nvSpPr>
          <p:cNvPr id="7" name="Tartalom helye 6">
            <a:extLst>
              <a:ext uri="{FF2B5EF4-FFF2-40B4-BE49-F238E27FC236}"/>
            </a:extLst>
          </p:cNvPr>
          <p:cNvSpPr>
            <a:spLocks noGrp="1"/>
          </p:cNvSpPr>
          <p:nvPr>
            <p:ph sz="quarter" idx="4"/>
          </p:nvPr>
        </p:nvSpPr>
        <p:spPr/>
        <p:txBody>
          <a:bodyPr>
            <a:normAutofit/>
          </a:bodyPr>
          <a:lstStyle/>
          <a:p>
            <a:pPr marL="0" indent="0">
              <a:lnSpc>
                <a:spcPct val="80000"/>
              </a:lnSpc>
              <a:tabLst>
                <a:tab pos="0" algn="l"/>
              </a:tabLst>
            </a:pPr>
            <a:r>
              <a:rPr lang="hu-HU" smtClean="0"/>
              <a:t> Feltérképezés</a:t>
            </a:r>
          </a:p>
          <a:p>
            <a:pPr marL="0" indent="0">
              <a:lnSpc>
                <a:spcPct val="80000"/>
              </a:lnSpc>
              <a:tabLst>
                <a:tab pos="0" algn="l"/>
              </a:tabLst>
            </a:pPr>
            <a:r>
              <a:rPr lang="hu-HU" smtClean="0"/>
              <a:t> Nyilvántartás</a:t>
            </a:r>
          </a:p>
          <a:p>
            <a:pPr marL="0" indent="0">
              <a:lnSpc>
                <a:spcPct val="80000"/>
              </a:lnSpc>
              <a:tabLst>
                <a:tab pos="0" algn="l"/>
              </a:tabLst>
            </a:pPr>
            <a:r>
              <a:rPr lang="hu-HU" smtClean="0"/>
              <a:t> Archiválás</a:t>
            </a:r>
          </a:p>
          <a:p>
            <a:pPr marL="0" indent="0">
              <a:lnSpc>
                <a:spcPct val="80000"/>
              </a:lnSpc>
              <a:tabLst>
                <a:tab pos="0" algn="l"/>
              </a:tabLst>
            </a:pPr>
            <a:r>
              <a:rPr lang="hu-HU" smtClean="0"/>
              <a:t> Megőrzés</a:t>
            </a:r>
          </a:p>
          <a:p>
            <a:pPr marL="0" indent="0">
              <a:lnSpc>
                <a:spcPct val="80000"/>
              </a:lnSpc>
              <a:tabLst>
                <a:tab pos="0" algn="l"/>
              </a:tabLst>
            </a:pPr>
            <a:r>
              <a:rPr lang="hu-HU" smtClean="0"/>
              <a:t> Szolgáltatás</a:t>
            </a:r>
          </a:p>
          <a:p>
            <a:pPr marL="0" indent="0">
              <a:lnSpc>
                <a:spcPct val="80000"/>
              </a:lnSpc>
              <a:buFont typeface="Arial" charset="0"/>
              <a:buNone/>
              <a:tabLst>
                <a:tab pos="0" algn="l"/>
              </a:tabLst>
            </a:pPr>
            <a:endParaRPr lang="hu-HU" sz="2000" smtClean="0"/>
          </a:p>
          <a:p>
            <a:pPr marL="0" indent="0">
              <a:lnSpc>
                <a:spcPct val="80000"/>
              </a:lnSpc>
              <a:buFont typeface="Arial" charset="0"/>
              <a:buNone/>
              <a:tabLst>
                <a:tab pos="0" algn="l"/>
              </a:tabLst>
            </a:pPr>
            <a:r>
              <a:rPr lang="hu-HU" sz="2000" smtClean="0"/>
              <a:t>Jellemzően a kurrensen megjelenő online tartalmak, külső forrásokból, együttműködési megállapodás után kerülnek archiválásra</a:t>
            </a:r>
          </a:p>
        </p:txBody>
      </p:sp>
      <p:pic>
        <p:nvPicPr>
          <p:cNvPr id="15367" name="Picture 9" descr="http://mek.oszk.hu/html/kepek/oszk.gif"/>
          <p:cNvPicPr>
            <a:picLocks noChangeAspect="1" noChangeArrowheads="1"/>
          </p:cNvPicPr>
          <p:nvPr/>
        </p:nvPicPr>
        <p:blipFill>
          <a:blip r:embed="rId2"/>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3010" name="Cím 1"/>
          <p:cNvSpPr>
            <a:spLocks noGrp="1"/>
          </p:cNvSpPr>
          <p:nvPr>
            <p:ph type="title"/>
          </p:nvPr>
        </p:nvSpPr>
        <p:spPr/>
        <p:txBody>
          <a:bodyPr/>
          <a:lstStyle/>
          <a:p>
            <a:pPr algn="ctr"/>
            <a:r>
              <a:rPr lang="hu-HU" sz="2800" smtClean="0"/>
              <a:t>Tartalomjegyzék az EPÁban </a:t>
            </a:r>
            <a:br>
              <a:rPr lang="hu-HU" sz="2800" smtClean="0"/>
            </a:br>
            <a:r>
              <a:rPr lang="hu-HU" sz="2800" smtClean="0"/>
              <a:t>HTML és XML változatban</a:t>
            </a:r>
          </a:p>
        </p:txBody>
      </p:sp>
      <p:pic>
        <p:nvPicPr>
          <p:cNvPr id="43011" name="Tartalom helye 7" descr="A képen szöveg látható&#10;&#10;Automatikusan generált leírás"/>
          <p:cNvPicPr>
            <a:picLocks noGrp="1" noChangeAspect="1"/>
          </p:cNvPicPr>
          <p:nvPr>
            <p:ph idx="1"/>
          </p:nvPr>
        </p:nvPicPr>
        <p:blipFill>
          <a:blip r:embed="rId2"/>
          <a:srcRect/>
          <a:stretch>
            <a:fillRect/>
          </a:stretch>
        </p:blipFill>
        <p:spPr>
          <a:xfrm>
            <a:off x="1638300" y="1647825"/>
            <a:ext cx="8915400" cy="4351338"/>
          </a:xfrm>
        </p:spPr>
      </p:pic>
      <p:pic>
        <p:nvPicPr>
          <p:cNvPr id="43012"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Cím 4">
            <a:extLst>
              <a:ext uri="{FF2B5EF4-FFF2-40B4-BE49-F238E27FC236}"/>
            </a:extLst>
          </p:cNvPr>
          <p:cNvSpPr>
            <a:spLocks noGrp="1"/>
          </p:cNvSpPr>
          <p:nvPr>
            <p:ph type="title"/>
          </p:nvPr>
        </p:nvSpPr>
        <p:spPr>
          <a:xfrm>
            <a:off x="838200" y="1044575"/>
            <a:ext cx="10515600" cy="1901825"/>
          </a:xfrm>
        </p:spPr>
        <p:txBody>
          <a:bodyPr>
            <a:normAutofit/>
          </a:bodyPr>
          <a:lstStyle/>
          <a:p>
            <a:pPr algn="ctr"/>
            <a:r>
              <a:rPr lang="en-US" sz="4300" smtClean="0">
                <a:solidFill>
                  <a:srgbClr val="262626"/>
                </a:solidFill>
              </a:rPr>
              <a:t>Köszönöm a figyelmet</a:t>
            </a:r>
            <a:r>
              <a:rPr lang="hu-HU" sz="4300" smtClean="0">
                <a:solidFill>
                  <a:srgbClr val="262626"/>
                </a:solidFill>
              </a:rPr>
              <a:t>!</a:t>
            </a:r>
            <a:br>
              <a:rPr lang="hu-HU" sz="4300" smtClean="0">
                <a:solidFill>
                  <a:srgbClr val="262626"/>
                </a:solidFill>
              </a:rPr>
            </a:br>
            <a:r>
              <a:rPr lang="hu-HU" sz="4300" smtClean="0">
                <a:solidFill>
                  <a:srgbClr val="262626"/>
                </a:solidFill>
              </a:rPr>
              <a:t/>
            </a:r>
            <a:br>
              <a:rPr lang="hu-HU" sz="4300" smtClean="0">
                <a:solidFill>
                  <a:srgbClr val="262626"/>
                </a:solidFill>
              </a:rPr>
            </a:br>
            <a:r>
              <a:rPr lang="hu-HU" sz="2000" smtClean="0">
                <a:solidFill>
                  <a:srgbClr val="262626"/>
                </a:solidFill>
                <a:hlinkClick r:id="rId2"/>
              </a:rPr>
              <a:t>http://www.oszk.hu</a:t>
            </a:r>
            <a:r>
              <a:rPr lang="hu-HU" sz="2000" smtClean="0">
                <a:solidFill>
                  <a:srgbClr val="262626"/>
                </a:solidFill>
              </a:rPr>
              <a:t> </a:t>
            </a:r>
            <a:br>
              <a:rPr lang="hu-HU" sz="2000" smtClean="0">
                <a:solidFill>
                  <a:srgbClr val="262626"/>
                </a:solidFill>
              </a:rPr>
            </a:br>
            <a:r>
              <a:rPr lang="hu-HU" sz="2000" smtClean="0">
                <a:solidFill>
                  <a:srgbClr val="262626"/>
                </a:solidFill>
                <a:hlinkClick r:id="rId3"/>
              </a:rPr>
              <a:t>https://epa.oszk.hu</a:t>
            </a:r>
            <a:r>
              <a:rPr lang="hu-HU" sz="4300" smtClean="0">
                <a:solidFill>
                  <a:srgbClr val="262626"/>
                </a:solidFill>
              </a:rPr>
              <a:t/>
            </a:r>
            <a:br>
              <a:rPr lang="hu-HU" sz="4300" smtClean="0">
                <a:solidFill>
                  <a:srgbClr val="262626"/>
                </a:solidFill>
              </a:rPr>
            </a:br>
            <a:endParaRPr lang="en-US" sz="4300" smtClean="0">
              <a:solidFill>
                <a:srgbClr val="262626"/>
              </a:solidFill>
            </a:endParaRPr>
          </a:p>
        </p:txBody>
      </p:sp>
      <p:pic>
        <p:nvPicPr>
          <p:cNvPr id="44035" name="Tartalom helye 5" descr="A képen szöveg látható&#10;&#10;Automatikusan generált leírás"/>
          <p:cNvPicPr>
            <a:picLocks noGrp="1" noChangeAspect="1"/>
          </p:cNvPicPr>
          <p:nvPr>
            <p:ph idx="1"/>
          </p:nvPr>
        </p:nvPicPr>
        <p:blipFill>
          <a:blip r:embed="rId4"/>
          <a:srcRect/>
          <a:stretch>
            <a:fillRect/>
          </a:stretch>
        </p:blipFill>
        <p:spPr>
          <a:xfrm>
            <a:off x="4105275" y="3005138"/>
            <a:ext cx="3981450" cy="19907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6386" name="Cím 1"/>
          <p:cNvSpPr>
            <a:spLocks noGrp="1"/>
          </p:cNvSpPr>
          <p:nvPr>
            <p:ph type="title"/>
          </p:nvPr>
        </p:nvSpPr>
        <p:spPr/>
        <p:txBody>
          <a:bodyPr/>
          <a:lstStyle/>
          <a:p>
            <a:pPr algn="ctr"/>
            <a:r>
              <a:rPr lang="hu-HU" smtClean="0"/>
              <a:t>EPA – nyitólap</a:t>
            </a:r>
            <a:br>
              <a:rPr lang="hu-HU" smtClean="0"/>
            </a:br>
            <a:r>
              <a:rPr lang="hu-HU" sz="2800" smtClean="0">
                <a:hlinkClick r:id="rId2"/>
              </a:rPr>
              <a:t>https://epa.oszk.hu</a:t>
            </a:r>
            <a:endParaRPr lang="hu-HU" sz="2800" smtClean="0"/>
          </a:p>
        </p:txBody>
      </p:sp>
      <p:pic>
        <p:nvPicPr>
          <p:cNvPr id="16387" name="Tartalom helye 8"/>
          <p:cNvPicPr>
            <a:picLocks noGrp="1" noChangeAspect="1"/>
          </p:cNvPicPr>
          <p:nvPr>
            <p:ph idx="1"/>
          </p:nvPr>
        </p:nvPicPr>
        <p:blipFill>
          <a:blip r:embed="rId3"/>
          <a:srcRect/>
          <a:stretch>
            <a:fillRect/>
          </a:stretch>
        </p:blipFill>
        <p:spPr>
          <a:xfrm>
            <a:off x="2990850" y="1825625"/>
            <a:ext cx="6210300" cy="4351338"/>
          </a:xfrm>
        </p:spPr>
      </p:pic>
      <p:pic>
        <p:nvPicPr>
          <p:cNvPr id="16388" name="Picture 9" descr="http://mek.oszk.hu/html/kepek/oszk.gif"/>
          <p:cNvPicPr>
            <a:picLocks noChangeAspect="1" noChangeArrowheads="1"/>
          </p:cNvPicPr>
          <p:nvPr/>
        </p:nvPicPr>
        <p:blipFill>
          <a:blip r:embed="rId4"/>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7410" name="Cím 1"/>
          <p:cNvSpPr>
            <a:spLocks noGrp="1"/>
          </p:cNvSpPr>
          <p:nvPr>
            <p:ph type="title"/>
          </p:nvPr>
        </p:nvSpPr>
        <p:spPr/>
        <p:txBody>
          <a:bodyPr/>
          <a:lstStyle/>
          <a:p>
            <a:pPr algn="ctr"/>
            <a:r>
              <a:rPr lang="hu-HU" smtClean="0"/>
              <a:t>EPA – kiadványoldal</a:t>
            </a:r>
            <a:br>
              <a:rPr lang="hu-HU" smtClean="0"/>
            </a:br>
            <a:r>
              <a:rPr lang="hu-HU" sz="3200" smtClean="0"/>
              <a:t>https://epa.oszk.hu/04100/04139/</a:t>
            </a:r>
          </a:p>
        </p:txBody>
      </p:sp>
      <p:pic>
        <p:nvPicPr>
          <p:cNvPr id="17411" name="Tartalom helye 5" descr="A képen asztal látható&#10;&#10;Automatikusan generált leírás"/>
          <p:cNvPicPr>
            <a:picLocks noGrp="1" noChangeAspect="1"/>
          </p:cNvPicPr>
          <p:nvPr>
            <p:ph idx="1"/>
          </p:nvPr>
        </p:nvPicPr>
        <p:blipFill>
          <a:blip r:embed="rId2"/>
          <a:srcRect/>
          <a:stretch>
            <a:fillRect/>
          </a:stretch>
        </p:blipFill>
        <p:spPr>
          <a:xfrm>
            <a:off x="2768600" y="1825625"/>
            <a:ext cx="6654800" cy="4351338"/>
          </a:xfrm>
        </p:spPr>
      </p:pic>
      <p:pic>
        <p:nvPicPr>
          <p:cNvPr id="17412"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8434" name="Cím 1"/>
          <p:cNvSpPr>
            <a:spLocks noGrp="1"/>
          </p:cNvSpPr>
          <p:nvPr>
            <p:ph type="title"/>
          </p:nvPr>
        </p:nvSpPr>
        <p:spPr/>
        <p:txBody>
          <a:bodyPr/>
          <a:lstStyle/>
          <a:p>
            <a:pPr algn="ctr"/>
            <a:r>
              <a:rPr lang="hu-HU" smtClean="0"/>
              <a:t>EPA – kardexoldal</a:t>
            </a:r>
            <a:br>
              <a:rPr lang="hu-HU" smtClean="0"/>
            </a:br>
            <a:r>
              <a:rPr lang="hu-HU" sz="3200" smtClean="0"/>
              <a:t>https://epa.oszk.hu/html/vgi/kardexlap.phtml?id=4139</a:t>
            </a:r>
          </a:p>
        </p:txBody>
      </p:sp>
      <p:pic>
        <p:nvPicPr>
          <p:cNvPr id="18435" name="Tartalom helye 6" descr="A képen asztal látható&#10;&#10;Automatikusan generált leírás"/>
          <p:cNvPicPr>
            <a:picLocks noGrp="1" noChangeAspect="1"/>
          </p:cNvPicPr>
          <p:nvPr>
            <p:ph idx="1"/>
          </p:nvPr>
        </p:nvPicPr>
        <p:blipFill>
          <a:blip r:embed="rId2"/>
          <a:srcRect/>
          <a:stretch>
            <a:fillRect/>
          </a:stretch>
        </p:blipFill>
        <p:spPr>
          <a:xfrm>
            <a:off x="2824163" y="1825625"/>
            <a:ext cx="6543675" cy="4351338"/>
          </a:xfrm>
        </p:spPr>
      </p:pic>
      <p:pic>
        <p:nvPicPr>
          <p:cNvPr id="18436"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9458" name="Cím 1"/>
          <p:cNvSpPr>
            <a:spLocks noGrp="1"/>
          </p:cNvSpPr>
          <p:nvPr>
            <p:ph type="title"/>
          </p:nvPr>
        </p:nvSpPr>
        <p:spPr/>
        <p:txBody>
          <a:bodyPr/>
          <a:lstStyle/>
          <a:p>
            <a:pPr algn="ctr"/>
            <a:r>
              <a:rPr lang="hu-HU" smtClean="0"/>
              <a:t>EPA – tartalomjegyzék</a:t>
            </a:r>
            <a:br>
              <a:rPr lang="hu-HU" smtClean="0"/>
            </a:br>
            <a:r>
              <a:rPr lang="hu-HU" sz="3200" smtClean="0"/>
              <a:t>https://epa.oszk.hu/04100/04139/00073/pdf/</a:t>
            </a:r>
          </a:p>
        </p:txBody>
      </p:sp>
      <p:pic>
        <p:nvPicPr>
          <p:cNvPr id="19459" name="Tartalom helye 10" descr="A képen szöveg látható&#10;&#10;Automatikusan generált leírás"/>
          <p:cNvPicPr>
            <a:picLocks noGrp="1" noChangeAspect="1"/>
          </p:cNvPicPr>
          <p:nvPr>
            <p:ph idx="1"/>
          </p:nvPr>
        </p:nvPicPr>
        <p:blipFill>
          <a:blip r:embed="rId2"/>
          <a:srcRect/>
          <a:stretch>
            <a:fillRect/>
          </a:stretch>
        </p:blipFill>
        <p:spPr>
          <a:xfrm>
            <a:off x="1524000" y="1725613"/>
            <a:ext cx="9144000" cy="4170362"/>
          </a:xfrm>
        </p:spPr>
      </p:pic>
      <p:pic>
        <p:nvPicPr>
          <p:cNvPr id="19460" name="Picture 9" descr="http://mek.oszk.hu/html/kepek/oszk.gif"/>
          <p:cNvPicPr>
            <a:picLocks noChangeAspect="1" noChangeArrowheads="1"/>
          </p:cNvPicPr>
          <p:nvPr/>
        </p:nvPicPr>
        <p:blipFill>
          <a:blip r:embed="rId3"/>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0482" name="Cím 3"/>
          <p:cNvSpPr>
            <a:spLocks noGrp="1"/>
          </p:cNvSpPr>
          <p:nvPr>
            <p:ph type="title"/>
          </p:nvPr>
        </p:nvSpPr>
        <p:spPr/>
        <p:txBody>
          <a:bodyPr/>
          <a:lstStyle/>
          <a:p>
            <a:pPr algn="ctr"/>
            <a:r>
              <a:rPr lang="hu-HU" smtClean="0"/>
              <a:t>Dokumentumok szolgáltatási előkészítése 1.</a:t>
            </a:r>
          </a:p>
        </p:txBody>
      </p:sp>
      <p:sp>
        <p:nvSpPr>
          <p:cNvPr id="20483" name="Szöveg helye 4"/>
          <p:cNvSpPr>
            <a:spLocks noGrp="1"/>
          </p:cNvSpPr>
          <p:nvPr>
            <p:ph type="body" idx="1"/>
          </p:nvPr>
        </p:nvSpPr>
        <p:spPr/>
        <p:txBody>
          <a:bodyPr/>
          <a:lstStyle/>
          <a:p>
            <a:pPr algn="ctr"/>
            <a:r>
              <a:rPr lang="hu-HU" smtClean="0"/>
              <a:t>A PDF egyben kerül az adatbázisba</a:t>
            </a:r>
          </a:p>
        </p:txBody>
      </p:sp>
      <p:sp>
        <p:nvSpPr>
          <p:cNvPr id="20484" name="Tartalom helye 5"/>
          <p:cNvSpPr>
            <a:spLocks noGrp="1"/>
          </p:cNvSpPr>
          <p:nvPr>
            <p:ph sz="half" idx="2"/>
          </p:nvPr>
        </p:nvSpPr>
        <p:spPr/>
        <p:txBody>
          <a:bodyPr/>
          <a:lstStyle/>
          <a:p>
            <a:r>
              <a:rPr lang="hu-HU" smtClean="0"/>
              <a:t>Felhasznált programok:</a:t>
            </a:r>
            <a:br>
              <a:rPr lang="hu-HU" smtClean="0"/>
            </a:br>
            <a:r>
              <a:rPr lang="hu-HU" smtClean="0"/>
              <a:t>Total Commander</a:t>
            </a:r>
            <a:br>
              <a:rPr lang="hu-HU" smtClean="0"/>
            </a:br>
            <a:r>
              <a:rPr lang="hu-HU" smtClean="0"/>
              <a:t>Adobe Acrobat</a:t>
            </a:r>
            <a:br>
              <a:rPr lang="hu-HU" smtClean="0"/>
            </a:br>
            <a:r>
              <a:rPr lang="hu-HU" smtClean="0"/>
              <a:t>Notepad++</a:t>
            </a:r>
            <a:br>
              <a:rPr lang="hu-HU" smtClean="0"/>
            </a:br>
            <a:r>
              <a:rPr lang="hu-HU" smtClean="0"/>
              <a:t>Arachnophilia</a:t>
            </a:r>
            <a:br>
              <a:rPr lang="hu-HU" smtClean="0"/>
            </a:br>
            <a:r>
              <a:rPr lang="hu-HU" smtClean="0"/>
              <a:t>excel táblázatok</a:t>
            </a:r>
            <a:br>
              <a:rPr lang="hu-HU" smtClean="0"/>
            </a:br>
            <a:r>
              <a:rPr lang="hu-HU" smtClean="0"/>
              <a:t>Fine Reader</a:t>
            </a:r>
          </a:p>
        </p:txBody>
      </p:sp>
      <p:sp>
        <p:nvSpPr>
          <p:cNvPr id="20485" name="Szöveg helye 6"/>
          <p:cNvSpPr>
            <a:spLocks noGrp="1"/>
          </p:cNvSpPr>
          <p:nvPr>
            <p:ph type="body" sz="quarter" idx="3"/>
          </p:nvPr>
        </p:nvSpPr>
        <p:spPr/>
        <p:txBody>
          <a:bodyPr/>
          <a:lstStyle/>
          <a:p>
            <a:pPr algn="ctr"/>
            <a:r>
              <a:rPr lang="hu-HU" smtClean="0"/>
              <a:t>Programok elérése:</a:t>
            </a:r>
          </a:p>
        </p:txBody>
      </p:sp>
      <p:sp>
        <p:nvSpPr>
          <p:cNvPr id="8" name="Tartalom helye 7"/>
          <p:cNvSpPr>
            <a:spLocks noGrp="1"/>
          </p:cNvSpPr>
          <p:nvPr>
            <p:ph sz="quarter" idx="4"/>
          </p:nvPr>
        </p:nvSpPr>
        <p:spPr>
          <a:xfrm>
            <a:off x="5715000" y="2606675"/>
            <a:ext cx="6311900" cy="2386013"/>
          </a:xfrm>
        </p:spPr>
        <p:txBody>
          <a:bodyPr>
            <a:spAutoFit/>
          </a:bodyPr>
          <a:lstStyle/>
          <a:p>
            <a:r>
              <a:rPr lang="hu-HU" sz="2600" smtClean="0">
                <a:hlinkClick r:id="rId2"/>
              </a:rPr>
              <a:t>https://www.ghisler.com/download.htm</a:t>
            </a:r>
            <a:endParaRPr lang="hu-HU" sz="2600" smtClean="0"/>
          </a:p>
          <a:p>
            <a:r>
              <a:rPr lang="hu-HU" sz="2600" smtClean="0">
                <a:hlinkClick r:id="rId3"/>
              </a:rPr>
              <a:t>https://acrobat.adobe.com/</a:t>
            </a:r>
            <a:endParaRPr lang="hu-HU" sz="2600" smtClean="0"/>
          </a:p>
          <a:p>
            <a:r>
              <a:rPr lang="hu-HU" sz="2600" smtClean="0">
                <a:hlinkClick r:id="rId4"/>
              </a:rPr>
              <a:t>https://notepad-plus-plus.org/downloads/</a:t>
            </a:r>
            <a:endParaRPr lang="hu-HU" sz="2600" smtClean="0"/>
          </a:p>
          <a:p>
            <a:r>
              <a:rPr lang="hu-HU" sz="2600" smtClean="0">
                <a:hlinkClick r:id="rId5"/>
              </a:rPr>
              <a:t>https://arachnoid.com/arachnophilia/</a:t>
            </a:r>
            <a:endParaRPr lang="hu-HU" sz="2600" smtClean="0"/>
          </a:p>
          <a:p>
            <a:r>
              <a:rPr lang="hu-HU" sz="2600" smtClean="0">
                <a:hlinkClick r:id="rId6"/>
              </a:rPr>
              <a:t>https://ocrszoftver.hu/</a:t>
            </a:r>
            <a:endParaRPr lang="hu-HU" sz="2600" smtClean="0"/>
          </a:p>
        </p:txBody>
      </p:sp>
      <p:pic>
        <p:nvPicPr>
          <p:cNvPr id="20487" name="Picture 9" descr="http://mek.oszk.hu/html/kepek/oszk.gif"/>
          <p:cNvPicPr>
            <a:picLocks noChangeAspect="1" noChangeArrowheads="1"/>
          </p:cNvPicPr>
          <p:nvPr/>
        </p:nvPicPr>
        <p:blipFill>
          <a:blip r:embed="rId7"/>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1506" name="Cím 3"/>
          <p:cNvSpPr>
            <a:spLocks noGrp="1"/>
          </p:cNvSpPr>
          <p:nvPr>
            <p:ph type="title"/>
          </p:nvPr>
        </p:nvSpPr>
        <p:spPr/>
        <p:txBody>
          <a:bodyPr/>
          <a:lstStyle/>
          <a:p>
            <a:pPr algn="ctr"/>
            <a:r>
              <a:rPr lang="hu-HU" smtClean="0"/>
              <a:t>Dokumentumok szolgáltatási előkészítése 2.</a:t>
            </a:r>
          </a:p>
        </p:txBody>
      </p:sp>
      <p:sp>
        <p:nvSpPr>
          <p:cNvPr id="21507" name="Szöveg helye 4"/>
          <p:cNvSpPr>
            <a:spLocks noGrp="1"/>
          </p:cNvSpPr>
          <p:nvPr>
            <p:ph type="body" idx="1"/>
          </p:nvPr>
        </p:nvSpPr>
        <p:spPr/>
        <p:txBody>
          <a:bodyPr/>
          <a:lstStyle/>
          <a:p>
            <a:pPr algn="ctr"/>
            <a:r>
              <a:rPr lang="hu-HU" smtClean="0"/>
              <a:t>A PDF-et szeleteljük és tartalomjegyzék készül hozzá</a:t>
            </a:r>
          </a:p>
        </p:txBody>
      </p:sp>
      <p:sp>
        <p:nvSpPr>
          <p:cNvPr id="21508" name="Tartalom helye 5"/>
          <p:cNvSpPr>
            <a:spLocks noGrp="1"/>
          </p:cNvSpPr>
          <p:nvPr>
            <p:ph sz="half" idx="2"/>
          </p:nvPr>
        </p:nvSpPr>
        <p:spPr/>
        <p:txBody>
          <a:bodyPr/>
          <a:lstStyle/>
          <a:p>
            <a:r>
              <a:rPr lang="hu-HU" smtClean="0"/>
              <a:t>Felhasznált programok:</a:t>
            </a:r>
            <a:br>
              <a:rPr lang="hu-HU" smtClean="0"/>
            </a:br>
            <a:r>
              <a:rPr lang="hu-HU" smtClean="0"/>
              <a:t>az előbb felsoroltak mellett:</a:t>
            </a:r>
            <a:br>
              <a:rPr lang="hu-HU" smtClean="0"/>
            </a:br>
            <a:r>
              <a:rPr lang="hu-HU" smtClean="0"/>
              <a:t>A-PDF Split</a:t>
            </a:r>
            <a:br>
              <a:rPr lang="hu-HU" smtClean="0"/>
            </a:br>
            <a:r>
              <a:rPr lang="hu-HU" smtClean="0"/>
              <a:t>XML Copy Editor</a:t>
            </a:r>
          </a:p>
        </p:txBody>
      </p:sp>
      <p:sp>
        <p:nvSpPr>
          <p:cNvPr id="21509" name="Szöveg helye 6"/>
          <p:cNvSpPr>
            <a:spLocks noGrp="1"/>
          </p:cNvSpPr>
          <p:nvPr>
            <p:ph type="body" sz="quarter" idx="3"/>
          </p:nvPr>
        </p:nvSpPr>
        <p:spPr/>
        <p:txBody>
          <a:bodyPr/>
          <a:lstStyle/>
          <a:p>
            <a:pPr algn="ctr"/>
            <a:r>
              <a:rPr lang="hu-HU" smtClean="0"/>
              <a:t>Programok elérése:</a:t>
            </a:r>
          </a:p>
        </p:txBody>
      </p:sp>
      <p:sp>
        <p:nvSpPr>
          <p:cNvPr id="8" name="Tartalom helye 7"/>
          <p:cNvSpPr>
            <a:spLocks noGrp="1"/>
          </p:cNvSpPr>
          <p:nvPr>
            <p:ph sz="quarter" idx="4"/>
          </p:nvPr>
        </p:nvSpPr>
        <p:spPr>
          <a:xfrm>
            <a:off x="5903913" y="3025775"/>
            <a:ext cx="6000750" cy="933450"/>
          </a:xfrm>
        </p:spPr>
        <p:txBody>
          <a:bodyPr>
            <a:spAutoFit/>
          </a:bodyPr>
          <a:lstStyle/>
          <a:p>
            <a:r>
              <a:rPr lang="hu-HU" sz="2600" smtClean="0">
                <a:hlinkClick r:id="rId2"/>
              </a:rPr>
              <a:t>http://www.a-pdf.com/split/</a:t>
            </a:r>
            <a:r>
              <a:rPr lang="hu-HU" sz="2600" smtClean="0"/>
              <a:t> </a:t>
            </a:r>
          </a:p>
          <a:p>
            <a:r>
              <a:rPr lang="hu-HU" sz="2600" smtClean="0">
                <a:hlinkClick r:id="rId3"/>
              </a:rPr>
              <a:t>https://xml-copy-editor.sourceforge.io/</a:t>
            </a:r>
            <a:endParaRPr lang="hu-HU" sz="2600" smtClean="0"/>
          </a:p>
        </p:txBody>
      </p:sp>
      <p:pic>
        <p:nvPicPr>
          <p:cNvPr id="21511" name="Picture 9" descr="http://mek.oszk.hu/html/kepek/oszk.gif"/>
          <p:cNvPicPr>
            <a:picLocks noChangeAspect="1" noChangeArrowheads="1"/>
          </p:cNvPicPr>
          <p:nvPr/>
        </p:nvPicPr>
        <p:blipFill>
          <a:blip r:embed="rId4"/>
          <a:srcRect/>
          <a:stretch>
            <a:fillRect/>
          </a:stretch>
        </p:blipFill>
        <p:spPr bwMode="auto">
          <a:xfrm>
            <a:off x="10545763" y="5915025"/>
            <a:ext cx="1646237" cy="9429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1016</Words>
  <Application>Microsoft Office PowerPoint</Application>
  <PresentationFormat>Custom</PresentationFormat>
  <Paragraphs>145</Paragraphs>
  <Slides>31</Slides>
  <Notes>0</Notes>
  <HiddenSlides>0</HiddenSlides>
  <MMClips>0</MMClips>
  <ScaleCrop>false</ScaleCrop>
  <HeadingPairs>
    <vt:vector size="6" baseType="variant">
      <vt:variant>
        <vt:lpstr>Használt betűtípusok</vt:lpstr>
      </vt:variant>
      <vt:variant>
        <vt:i4>4</vt:i4>
      </vt:variant>
      <vt:variant>
        <vt:lpstr>Tervezősablon</vt:lpstr>
      </vt:variant>
      <vt:variant>
        <vt:i4>1</vt:i4>
      </vt:variant>
      <vt:variant>
        <vt:lpstr>Diacímek</vt:lpstr>
      </vt:variant>
      <vt:variant>
        <vt:i4>31</vt:i4>
      </vt:variant>
    </vt:vector>
  </HeadingPairs>
  <TitlesOfParts>
    <vt:vector size="36" baseType="lpstr">
      <vt:lpstr>Calibri</vt:lpstr>
      <vt:lpstr>Arial</vt:lpstr>
      <vt:lpstr>Calibri Light</vt:lpstr>
      <vt:lpstr>Segoe UI Web (East European)</vt:lpstr>
      <vt:lpstr>Office-téma</vt:lpstr>
      <vt:lpstr>Online időszaki kiadványok megőrzése az OSZK Webarchívumában és az EPA-ban</vt:lpstr>
      <vt:lpstr>Elektronikus Periodika Archívum és Adatbázis</vt:lpstr>
      <vt:lpstr>Elektronikus Periodika Archívum és Adatbázis</vt:lpstr>
      <vt:lpstr>EPA – nyitólap https://epa.oszk.hu</vt:lpstr>
      <vt:lpstr>EPA – kiadványoldal https://epa.oszk.hu/04100/04139/</vt:lpstr>
      <vt:lpstr>EPA – kardexoldal https://epa.oszk.hu/html/vgi/kardexlap.phtml?id=4139</vt:lpstr>
      <vt:lpstr>EPA – tartalomjegyzék https://epa.oszk.hu/04100/04139/00073/pdf/</vt:lpstr>
      <vt:lpstr>Dokumentumok szolgáltatási előkészítése 1.</vt:lpstr>
      <vt:lpstr>Dokumentumok szolgáltatási előkészítése 2.</vt:lpstr>
      <vt:lpstr>Dokumentumok csoportos átnevezése Total Commander</vt:lpstr>
      <vt:lpstr>Fájlméret csökkentése FineReader 14</vt:lpstr>
      <vt:lpstr>Fájlméret csökkentése FineReader 14</vt:lpstr>
      <vt:lpstr>Fájlméret csökkentése FineReader 14</vt:lpstr>
      <vt:lpstr>Fájlméret csökkentése FineReader 14</vt:lpstr>
      <vt:lpstr>Fájlméret csökkentése FineReader 14</vt:lpstr>
      <vt:lpstr>Metaadatok PDF-be helyezése –  batch fájlok</vt:lpstr>
      <vt:lpstr>Dokumentum metaadatainak megadása  Adobe Acrobat</vt:lpstr>
      <vt:lpstr>Dokumentum metaadatainak megadása  Adobe Acrobat</vt:lpstr>
      <vt:lpstr>Dokumentum szeletelése A-PDF Split </vt:lpstr>
      <vt:lpstr>Dokumentum szeletelése A-PDF Split </vt:lpstr>
      <vt:lpstr>Dokumentum szeletelése A-PDF Split </vt:lpstr>
      <vt:lpstr>Dokumentum szeletelése A-PDF Split </vt:lpstr>
      <vt:lpstr>Fájlok átnevezése  Total Commander</vt:lpstr>
      <vt:lpstr>Tartalomjegyzék szerkesztés XML Copy Editor</vt:lpstr>
      <vt:lpstr>Tartalomjegyzék szerkesztés XML Copy Editor</vt:lpstr>
      <vt:lpstr>Tartalomjegyzék szerkesztés XML Copy Editor</vt:lpstr>
      <vt:lpstr>Tartalomjegyzék szerkesztés XML Copy Editor</vt:lpstr>
      <vt:lpstr>Tartalomjegyzék szerkesztés XML Copy Editor</vt:lpstr>
      <vt:lpstr>Tartalomjegyzék feltöltése EPAX</vt:lpstr>
      <vt:lpstr>Tartalomjegyzék az EPÁban  HTML és XML változatban</vt:lpstr>
      <vt:lpstr>Köszönöm a figyelmet!  http://www.oszk.hu  https://epa.oszk.hu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időszaki kiadványok megőrzése az OSZK Webarchívumában és az EPA-ban</dc:title>
  <dc:creator>Eszter Ipacs</dc:creator>
  <cp:lastModifiedBy>DL</cp:lastModifiedBy>
  <cp:revision>65</cp:revision>
  <dcterms:created xsi:type="dcterms:W3CDTF">2021-03-25T08:14:33Z</dcterms:created>
  <dcterms:modified xsi:type="dcterms:W3CDTF">2021-04-07T07:51:08Z</dcterms:modified>
</cp:coreProperties>
</file>